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8" r:id="rId4"/>
    <p:sldId id="289" r:id="rId5"/>
    <p:sldId id="290" r:id="rId6"/>
    <p:sldId id="269" r:id="rId7"/>
    <p:sldId id="296" r:id="rId8"/>
    <p:sldId id="295" r:id="rId9"/>
    <p:sldId id="294" r:id="rId10"/>
    <p:sldId id="293" r:id="rId11"/>
    <p:sldId id="271" r:id="rId12"/>
    <p:sldId id="304" r:id="rId13"/>
    <p:sldId id="261" r:id="rId14"/>
    <p:sldId id="267" r:id="rId15"/>
    <p:sldId id="262" r:id="rId16"/>
    <p:sldId id="263" r:id="rId17"/>
    <p:sldId id="264" r:id="rId18"/>
    <p:sldId id="300" r:id="rId19"/>
    <p:sldId id="305" r:id="rId20"/>
    <p:sldId id="301" r:id="rId21"/>
    <p:sldId id="299" r:id="rId22"/>
    <p:sldId id="292" r:id="rId23"/>
    <p:sldId id="298" r:id="rId24"/>
    <p:sldId id="307" r:id="rId25"/>
    <p:sldId id="306" r:id="rId26"/>
    <p:sldId id="297" r:id="rId27"/>
    <p:sldId id="303" r:id="rId28"/>
    <p:sldId id="265" r:id="rId29"/>
    <p:sldId id="30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B23"/>
    <a:srgbClr val="BAE8C9"/>
    <a:srgbClr val="52745C"/>
    <a:srgbClr val="12913B"/>
    <a:srgbClr val="12893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71" autoAdjust="0"/>
    <p:restoredTop sz="94660"/>
  </p:normalViewPr>
  <p:slideViewPr>
    <p:cSldViewPr>
      <p:cViewPr>
        <p:scale>
          <a:sx n="116" d="100"/>
          <a:sy n="116" d="100"/>
        </p:scale>
        <p:origin x="-80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0CF4-FC08-4FE2-A6F1-BCB02F33DFC1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42AE2-2B45-4B0D-A2E1-3E44DE75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8B5EE-ED5F-CF4A-999D-53B7F82816E1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A0BE-375E-D540-A460-6FEE5D8A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9050"/>
            <a:ext cx="9144000" cy="455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04800" y="209550"/>
            <a:ext cx="8534400" cy="1981199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3600" cap="none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1390" y="4019550"/>
            <a:ext cx="1771650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Location of talk</a:t>
            </a:r>
          </a:p>
        </p:txBody>
      </p:sp>
      <p:sp>
        <p:nvSpPr>
          <p:cNvPr id="2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6600" y="4019550"/>
            <a:ext cx="1771650" cy="381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Date of talk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343150"/>
            <a:ext cx="8534400" cy="381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76550"/>
            <a:ext cx="8534400" cy="990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Titles</a:t>
            </a:r>
          </a:p>
        </p:txBody>
      </p:sp>
    </p:spTree>
    <p:extLst>
      <p:ext uri="{BB962C8B-B14F-4D97-AF65-F5344CB8AC3E}">
        <p14:creationId xmlns:p14="http://schemas.microsoft.com/office/powerpoint/2010/main" val="31627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A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Boston Healthcare System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A 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Maine Healthcare System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2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RAV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Aravind</a:t>
            </a:r>
            <a:r>
              <a:rPr lang="en-US" dirty="0" smtClean="0"/>
              <a:t> Eye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 V Prasad Eye Institute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angh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Shanghai Eye and ENT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809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8600" y="1123950"/>
            <a:ext cx="87630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105150"/>
            <a:ext cx="8763000" cy="188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95550"/>
            <a:ext cx="4114800" cy="2514600"/>
          </a:xfrm>
        </p:spPr>
        <p:txBody>
          <a:bodyPr/>
          <a:lstStyle>
            <a:lvl5pPr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971550"/>
            <a:ext cx="91440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2495550"/>
            <a:ext cx="4114800" cy="2514600"/>
          </a:xfrm>
        </p:spPr>
        <p:txBody>
          <a:bodyPr/>
          <a:lstStyle>
            <a:lvl5pPr>
              <a:defRPr/>
            </a:lvl5pPr>
            <a:lvl6pPr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23950"/>
            <a:ext cx="4191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8600" y="1123950"/>
            <a:ext cx="426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9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4191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1123950"/>
            <a:ext cx="426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  <a:ln>
            <a:noFill/>
          </a:ln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noFill/>
          <a:ln w="3175" cmpd="sng">
            <a:solidFill>
              <a:srgbClr val="094B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noFill/>
                </a:ln>
                <a:solidFill>
                  <a:srgbClr val="404040"/>
                </a:solidFill>
              </a:rPr>
              <a:t>                                                                                                       </a:t>
            </a:r>
            <a:r>
              <a:rPr lang="en-US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en-US" sz="160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biogrids.org</a:t>
            </a:r>
            <a:r>
              <a:rPr lang="en-US" sz="160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sz="160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help@biogrids.org</a:t>
            </a:r>
            <a:endParaRPr lang="en-US" sz="1600" dirty="0">
              <a:ln>
                <a:noFill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biogrid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79983"/>
            <a:ext cx="1447800" cy="3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subhead, bullet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2687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2687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2703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703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4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6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719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5381"/>
            <a:ext cx="5486400" cy="3026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97003"/>
            <a:ext cx="5486400" cy="432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9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2400" y="895350"/>
            <a:ext cx="883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895350"/>
            <a:ext cx="883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Schepens</a:t>
            </a:r>
            <a:r>
              <a:rPr lang="en-US" baseline="0" dirty="0" smtClean="0"/>
              <a:t> Eye Research Institute of </a:t>
            </a:r>
            <a:r>
              <a:rPr lang="en-US" dirty="0" smtClean="0"/>
              <a:t>Massachusetts Eye and Ear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Massachusetts General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0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Boston Children’s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JOS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Beetham</a:t>
            </a:r>
            <a:r>
              <a:rPr lang="en-US" dirty="0" smtClean="0"/>
              <a:t> Eye Institute at the Joslin Diabetes Center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W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Brigham and Women’s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7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ID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Beth Israel Deaconess Medical Center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Cambridge Health Alliance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slide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86868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4" r:id="rId16"/>
    <p:sldLayoutId id="2147483658" r:id="rId17"/>
    <p:sldLayoutId id="2147483659" r:id="rId18"/>
    <p:sldLayoutId id="2147483660" r:id="rId19"/>
    <p:sldLayoutId id="2147483652" r:id="rId20"/>
    <p:sldLayoutId id="2147483653" r:id="rId21"/>
    <p:sldLayoutId id="2147483654" r:id="rId22"/>
    <p:sldLayoutId id="2147483657" r:id="rId23"/>
    <p:sldLayoutId id="2147483651" r:id="rId24"/>
    <p:sldLayoutId id="2147483655" r:id="rId2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3200"/>
        </a:lnSpc>
        <a:spcBef>
          <a:spcPct val="0"/>
        </a:spcBef>
        <a:buNone/>
        <a:defRPr lang="en-US" sz="3600" b="0" kern="1200" cap="none" baseline="0" dirty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6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iagenode.com/en/categories/Library-preparation-for-RNA-se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gersteinlab.org/exceRp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Using </a:t>
            </a:r>
            <a:r>
              <a:rPr lang="en-US" dirty="0" err="1" smtClean="0"/>
              <a:t>BioGrids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000" dirty="0" smtClean="0"/>
              <a:t>for RNA-</a:t>
            </a:r>
            <a:r>
              <a:rPr lang="en-US" sz="3000" dirty="0" err="1" smtClean="0"/>
              <a:t>Seq</a:t>
            </a:r>
            <a:r>
              <a:rPr lang="en-US" sz="3000" dirty="0" smtClean="0"/>
              <a:t> on AWS and Your Laptop</a:t>
            </a:r>
            <a:endParaRPr lang="en-US" sz="3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TMEC 106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15 2019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James Vincent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BioGrids</a:t>
            </a:r>
            <a:r>
              <a:rPr lang="en-US" dirty="0" smtClean="0"/>
              <a:t> Consortium</a:t>
            </a:r>
          </a:p>
          <a:p>
            <a:r>
              <a:rPr lang="en-US" dirty="0" smtClean="0"/>
              <a:t>Harvard Medical School</a:t>
            </a:r>
            <a:endParaRPr lang="en-US" dirty="0"/>
          </a:p>
        </p:txBody>
      </p:sp>
      <p:pic>
        <p:nvPicPr>
          <p:cNvPr id="3" name="Picture 2" descr="biogrid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476750"/>
            <a:ext cx="2057400" cy="5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oGrids Benefits"/>
          <p:cNvSpPr txBox="1">
            <a:spLocks/>
          </p:cNvSpPr>
          <p:nvPr/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600" b="0" kern="1200" cap="none" baseline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BioGrids Benefits</a:t>
            </a:r>
            <a:endParaRPr lang="en-US"/>
          </a:p>
        </p:txBody>
      </p:sp>
      <p:sp>
        <p:nvSpPr>
          <p:cNvPr id="10" name="save time - reduce headaches…"/>
          <p:cNvSpPr txBox="1">
            <a:spLocks/>
          </p:cNvSpPr>
          <p:nvPr/>
        </p:nvSpPr>
        <p:spPr>
          <a:xfrm>
            <a:off x="1265038" y="1584531"/>
            <a:ext cx="7524844" cy="1987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save time - reduce headaches</a:t>
            </a:r>
          </a:p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scale and share workflows</a:t>
            </a:r>
          </a:p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part of reproducible research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8620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oGrids Support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</a:t>
            </a:r>
            <a:r>
              <a:rPr lang="en-US"/>
              <a:t>Consortium</a:t>
            </a: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17430"/>
          <a:stretch>
            <a:fillRect/>
          </a:stretch>
        </p:blipFill>
        <p:spPr>
          <a:xfrm>
            <a:off x="292341" y="3167842"/>
            <a:ext cx="2069859" cy="14729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/>
          <p:cNvGrpSpPr/>
          <p:nvPr/>
        </p:nvGrpSpPr>
        <p:grpSpPr>
          <a:xfrm>
            <a:off x="457200" y="964234"/>
            <a:ext cx="5986086" cy="1683716"/>
            <a:chOff x="0" y="0"/>
            <a:chExt cx="8811096" cy="2779523"/>
          </a:xfrm>
        </p:grpSpPr>
        <p:pic>
          <p:nvPicPr>
            <p:cNvPr id="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91990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0349"/>
            <a:stretch>
              <a:fillRect/>
            </a:stretch>
          </p:blipFill>
          <p:spPr>
            <a:xfrm>
              <a:off x="6603" y="0"/>
              <a:ext cx="1264445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52367" y="1501872"/>
              <a:ext cx="1270001" cy="1275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28095" y="15018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73352%2F703624%2FxRSITpEaZCXX5Zb%2FCherre_thumb.jpg" descr="73352%2F703624%2FxRSITpEaZCXX5Zb%2FCherre_thumb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9210" t="1571" r="9210" b="1571"/>
            <a:stretch>
              <a:fillRect/>
            </a:stretch>
          </p:blipFill>
          <p:spPr>
            <a:xfrm>
              <a:off x="1542749" y="1501872"/>
              <a:ext cx="1267256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0231" y="15018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97907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2246" y="0"/>
              <a:ext cx="1277652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rcRect/>
            <a:stretch>
              <a:fillRect/>
            </a:stretch>
          </p:blipFill>
          <p:spPr>
            <a:xfrm>
              <a:off x="7541096" y="1504443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16624"/>
            <a:stretch>
              <a:fillRect/>
            </a:stretch>
          </p:blipFill>
          <p:spPr>
            <a:xfrm>
              <a:off x="7597849" y="0"/>
              <a:ext cx="1181997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1501872"/>
              <a:ext cx="1277651" cy="127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" descr="Ima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92854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Compute Infrastructure"/>
          <p:cNvSpPr txBox="1"/>
          <p:nvPr/>
        </p:nvSpPr>
        <p:spPr>
          <a:xfrm>
            <a:off x="249084" y="2853909"/>
            <a:ext cx="2898920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>
            <a:lvl1pPr algn="l"/>
          </a:lstStyle>
          <a:p>
            <a:r>
              <a:t>Compute Infrastructure</a:t>
            </a:r>
          </a:p>
        </p:txBody>
      </p:sp>
      <p:sp>
        <p:nvSpPr>
          <p:cNvPr id="20" name="Personnel…"/>
          <p:cNvSpPr txBox="1"/>
          <p:nvPr/>
        </p:nvSpPr>
        <p:spPr>
          <a:xfrm>
            <a:off x="6911090" y="1019539"/>
            <a:ext cx="1001365" cy="117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Personnel</a:t>
            </a:r>
          </a:p>
          <a:p>
            <a:endParaRPr/>
          </a:p>
          <a:p>
            <a:r>
              <a:t>SBGrid</a:t>
            </a:r>
          </a:p>
          <a:p>
            <a:r>
              <a:t>BioGrids</a:t>
            </a:r>
          </a:p>
        </p:txBody>
      </p:sp>
      <p:sp>
        <p:nvSpPr>
          <p:cNvPr id="22" name="Tools and Technologies Committee"/>
          <p:cNvSpPr txBox="1"/>
          <p:nvPr/>
        </p:nvSpPr>
        <p:spPr>
          <a:xfrm>
            <a:off x="3200400" y="2876550"/>
            <a:ext cx="4648200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algn="ctr"/>
            <a:r>
              <a:rPr lang="en-US" smtClean="0"/>
              <a:t>Funding </a:t>
            </a:r>
          </a:p>
          <a:p>
            <a:pPr algn="ctr"/>
            <a:r>
              <a:rPr lang="en-US" smtClean="0"/>
              <a:t>HMS </a:t>
            </a:r>
            <a:r>
              <a:rPr smtClean="0"/>
              <a:t>Tools </a:t>
            </a:r>
            <a:r>
              <a:t>and Technologies Committee </a:t>
            </a:r>
          </a:p>
        </p:txBody>
      </p:sp>
    </p:spTree>
    <p:extLst>
      <p:ext uri="{BB962C8B-B14F-4D97-AF65-F5344CB8AC3E}">
        <p14:creationId xmlns:p14="http://schemas.microsoft.com/office/powerpoint/2010/main" val="62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BioGrids?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581150"/>
            <a:ext cx="5715000" cy="0"/>
          </a:xfrm>
          <a:prstGeom prst="straightConnector1">
            <a:avLst/>
          </a:prstGeom>
          <a:ln w="57150" cmpd="sng">
            <a:solidFill>
              <a:srgbClr val="094B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1352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You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0" y="13525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Cover of Nature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885950"/>
            <a:ext cx="0" cy="266700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226695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compile software</a:t>
            </a:r>
          </a:p>
          <a:p>
            <a:r>
              <a:rPr lang="en-US" smtClean="0"/>
              <a:t>compile libraries</a:t>
            </a:r>
          </a:p>
          <a:p>
            <a:r>
              <a:rPr lang="en-US" smtClean="0"/>
              <a:t>manage dependencies</a:t>
            </a:r>
          </a:p>
          <a:p>
            <a:r>
              <a:rPr lang="en-US" smtClean="0"/>
              <a:t>manage versions</a:t>
            </a:r>
          </a:p>
          <a:p>
            <a:r>
              <a:rPr lang="en-US" smtClean="0"/>
              <a:t>manage paths</a:t>
            </a:r>
          </a:p>
          <a:p>
            <a:r>
              <a:rPr lang="en-US" smtClean="0"/>
              <a:t>change versions</a:t>
            </a:r>
          </a:p>
          <a:p>
            <a:r>
              <a:rPr lang="en-US" smtClean="0"/>
              <a:t>....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266950"/>
            <a:ext cx="2438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learn to use software</a:t>
            </a:r>
          </a:p>
          <a:p>
            <a:r>
              <a:rPr lang="en-US" smtClean="0"/>
              <a:t>optimize workflow</a:t>
            </a:r>
          </a:p>
          <a:p>
            <a:r>
              <a:rPr lang="en-US" smtClean="0"/>
              <a:t>get science done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428750"/>
            <a:ext cx="68580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/>
              <a:t>Harvard Chan Bioinformatics Core (HBC</a:t>
            </a:r>
            <a:r>
              <a:rPr lang="en-US" sz="2800" smtClean="0"/>
              <a:t>)</a:t>
            </a:r>
          </a:p>
          <a:p>
            <a:pPr algn="ctr">
              <a:lnSpc>
                <a:spcPct val="110000"/>
              </a:lnSpc>
            </a:pPr>
            <a:endParaRPr lang="en-US" sz="2800" smtClean="0"/>
          </a:p>
          <a:p>
            <a:pPr algn="ctr"/>
            <a:r>
              <a:rPr lang="en-US" sz="2800" smtClean="0"/>
              <a:t>hbctraining.github.io</a:t>
            </a:r>
            <a:r>
              <a:rPr lang="en-US" sz="2800"/>
              <a:t>/Intro-to-rnaseq-hpc-</a:t>
            </a:r>
            <a:r>
              <a:rPr lang="en-US" sz="2800" smtClean="0"/>
              <a:t>O2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9928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44767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hbctraining.github.io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/Intro-to-rnaseq-hpc-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O2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1300" y="819150"/>
            <a:ext cx="35814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Biological samples / Library prep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14700" y="1327150"/>
            <a:ext cx="25146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sequence reads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95700" y="1835150"/>
            <a:ext cx="17526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quality check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86100" y="2343150"/>
            <a:ext cx="29718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adapter/quality trimming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81300" y="2851150"/>
            <a:ext cx="3581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splice aware mapping to genome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81300" y="3359150"/>
            <a:ext cx="3581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count reads associated with genes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67000" y="3867150"/>
            <a:ext cx="38100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statistical analysis</a:t>
            </a:r>
            <a:br>
              <a:rPr lang="en-US" smtClean="0"/>
            </a:br>
            <a:r>
              <a:rPr lang="en-US" smtClean="0"/>
              <a:t>identify differentially expressed genes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1123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581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114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105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638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Prep</a:t>
            </a:r>
            <a:endParaRPr lang="en-US"/>
          </a:p>
        </p:txBody>
      </p:sp>
      <p:pic>
        <p:nvPicPr>
          <p:cNvPr id="4" name="Picture 3" descr="fig-rna-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1550"/>
            <a:ext cx="4876800" cy="36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 Sequencing</a:t>
            </a:r>
            <a:endParaRPr lang="en-US"/>
          </a:p>
        </p:txBody>
      </p:sp>
      <p:pic>
        <p:nvPicPr>
          <p:cNvPr id="2" name="Picture 1" descr="N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9" y="843588"/>
            <a:ext cx="5038522" cy="3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44767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hbctraining.github.io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/Intro-to-rnaseq-hpc-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O2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1300" y="819150"/>
            <a:ext cx="35814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Biological samples / Library prep</a:t>
            </a: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14700" y="1327150"/>
            <a:ext cx="25146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sequence reads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95700" y="1835150"/>
            <a:ext cx="17526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quality check</a:t>
            </a: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86100" y="2343150"/>
            <a:ext cx="29718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adapter/quality trimming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781300" y="2851150"/>
            <a:ext cx="3581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splice aware mapping to genome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81300" y="3359150"/>
            <a:ext cx="3581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count reads associated with genes</a:t>
            </a: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67000" y="3867150"/>
            <a:ext cx="3810000" cy="609600"/>
          </a:xfrm>
          <a:prstGeom prst="roundRect">
            <a:avLst/>
          </a:prstGeom>
          <a:solidFill>
            <a:schemeClr val="accent3">
              <a:lumMod val="75000"/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statistical analysis</a:t>
            </a:r>
            <a:br>
              <a:rPr lang="en-US" smtClean="0"/>
            </a:br>
            <a:r>
              <a:rPr lang="en-US" smtClean="0"/>
              <a:t>identify differentially expressed genes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2000" y="1123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1581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2114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3105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3638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18859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FastQC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23431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(trimmomatic)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2876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33337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subRead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6438900" y="3511550"/>
            <a:ext cx="64770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515100" y="3028950"/>
            <a:ext cx="64770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096000" y="2502416"/>
            <a:ext cx="1028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62600" y="2045216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10400" y="1352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BioGrids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686" y="2846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Mapped Reads</a:t>
            </a:r>
            <a:endParaRPr lang="en-US"/>
          </a:p>
        </p:txBody>
      </p:sp>
      <p:pic>
        <p:nvPicPr>
          <p:cNvPr id="4" name="Picture 3" descr="igv_mov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7620000" cy="39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RNA-Seq Workflow</a:t>
            </a:r>
          </a:p>
        </p:txBody>
      </p:sp>
      <p:sp>
        <p:nvSpPr>
          <p:cNvPr id="10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open a terminal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open a browser:      </a:t>
            </a:r>
            <a:r>
              <a:rPr lang="en-US" smtClean="0"/>
              <a:t>biogrids.org/wiki/workshops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 we will 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Install software with BioGrids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Run an RNA-Seq workflow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Repeat above on 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IGV</a:t>
            </a:r>
          </a:p>
          <a:p>
            <a:pPr marL="0" indent="0">
              <a:buNone/>
            </a:pPr>
            <a:r>
              <a:rPr lang="en-US" smtClean="0"/>
              <a:t>1:    Genomes / Load Genome from File...   (chr1_MOV10.fa)</a:t>
            </a:r>
          </a:p>
          <a:p>
            <a:pPr marL="0" indent="0">
              <a:buNone/>
            </a:pPr>
            <a:r>
              <a:rPr lang="en-US" smtClean="0"/>
              <a:t>2:    File / Load from file...   (.gtf file)</a:t>
            </a:r>
          </a:p>
          <a:p>
            <a:pPr marL="0" indent="0">
              <a:buNone/>
            </a:pPr>
            <a:r>
              <a:rPr lang="en-US" smtClean="0"/>
              <a:t>3:    </a:t>
            </a:r>
            <a:r>
              <a:rPr lang="en-US"/>
              <a:t>File / Load from file...  </a:t>
            </a:r>
            <a:r>
              <a:rPr lang="en-US" smtClean="0"/>
              <a:t> ( .bam file)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Want more?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Introduction to RStudio for Biomedical Researchers</a:t>
            </a:r>
          </a:p>
          <a:p>
            <a:pPr marL="0" indent="0" algn="ctr">
              <a:buNone/>
            </a:pPr>
            <a:r>
              <a:rPr lang="en-US"/>
              <a:t>Thursday, June 6  3-5pm</a:t>
            </a:r>
          </a:p>
          <a:p>
            <a:pPr marL="0" indent="0" algn="ctr">
              <a:buNone/>
            </a:pPr>
            <a:r>
              <a:rPr lang="en-US"/>
              <a:t>TMEC 227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oGrids on AW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on AWS</a:t>
            </a:r>
          </a:p>
        </p:txBody>
      </p:sp>
      <p:pic>
        <p:nvPicPr>
          <p:cNvPr id="5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206404" y="2504428"/>
            <a:ext cx="1877357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88846" y="2221609"/>
            <a:ext cx="2426058" cy="1314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iogrids save mysetup.txt"/>
          <p:cNvSpPr txBox="1"/>
          <p:nvPr/>
        </p:nvSpPr>
        <p:spPr>
          <a:xfrm>
            <a:off x="791432" y="3700322"/>
            <a:ext cx="246514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save mysetup.txt</a:t>
            </a:r>
          </a:p>
        </p:txBody>
      </p:sp>
      <p:sp>
        <p:nvSpPr>
          <p:cNvPr id="8" name="biogrids reactivate mysetup.txt"/>
          <p:cNvSpPr txBox="1"/>
          <p:nvPr/>
        </p:nvSpPr>
        <p:spPr>
          <a:xfrm>
            <a:off x="5105518" y="3700322"/>
            <a:ext cx="298827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reactivate mysetup.txt</a:t>
            </a:r>
          </a:p>
        </p:txBody>
      </p:sp>
      <p:sp>
        <p:nvSpPr>
          <p:cNvPr id="11" name="faithful laptop"/>
          <p:cNvSpPr txBox="1"/>
          <p:nvPr/>
        </p:nvSpPr>
        <p:spPr>
          <a:xfrm>
            <a:off x="1398901" y="1851877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12" name="AWS EC2 Instance"/>
          <p:cNvSpPr txBox="1"/>
          <p:nvPr/>
        </p:nvSpPr>
        <p:spPr>
          <a:xfrm>
            <a:off x="5411287" y="1851877"/>
            <a:ext cx="1757882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AWS EC2 Instance</a:t>
            </a:r>
          </a:p>
        </p:txBody>
      </p:sp>
    </p:spTree>
    <p:extLst>
      <p:ext uri="{BB962C8B-B14F-4D97-AF65-F5344CB8AC3E}">
        <p14:creationId xmlns:p14="http://schemas.microsoft.com/office/powerpoint/2010/main" val="225274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vOps with BioGrid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AWS - </a:t>
            </a:r>
            <a:r>
              <a:rPr lang="en-US" u="sng"/>
              <a:t>A</a:t>
            </a:r>
            <a:r>
              <a:rPr lang="en-US"/>
              <a:t>mazon </a:t>
            </a:r>
            <a:r>
              <a:rPr lang="en-US" u="sng"/>
              <a:t>W</a:t>
            </a:r>
            <a:r>
              <a:rPr lang="en-US"/>
              <a:t>eb </a:t>
            </a:r>
            <a:r>
              <a:rPr lang="en-US" u="sng"/>
              <a:t>S</a:t>
            </a:r>
            <a:r>
              <a:rPr lang="en-US"/>
              <a:t>ervices</a:t>
            </a:r>
            <a:endParaRPr/>
          </a:p>
        </p:txBody>
      </p:sp>
      <p:pic>
        <p:nvPicPr>
          <p:cNvPr id="2" name="Picture 1" descr="Screen Shot 2019-05-15 at 7.3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7848600" cy="38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AWS Hands On</a:t>
            </a:r>
          </a:p>
        </p:txBody>
      </p:sp>
      <p:sp>
        <p:nvSpPr>
          <p:cNvPr id="10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open a terminal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open a browser:      aws.amazon.com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sign in to your account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kflow"/>
          <p:cNvSpPr txBox="1"/>
          <p:nvPr/>
        </p:nvSpPr>
        <p:spPr>
          <a:xfrm>
            <a:off x="1081943" y="2098946"/>
            <a:ext cx="2025070" cy="67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000"/>
            </a:lvl1pPr>
          </a:lstStyle>
          <a:p>
            <a:r>
              <a:t>workflow</a:t>
            </a:r>
          </a:p>
        </p:txBody>
      </p:sp>
      <p:sp>
        <p:nvSpPr>
          <p:cNvPr id="8" name="Line"/>
          <p:cNvSpPr/>
          <p:nvPr/>
        </p:nvSpPr>
        <p:spPr>
          <a:xfrm flipV="1">
            <a:off x="3332001" y="2031504"/>
            <a:ext cx="1" cy="1143000"/>
          </a:xfrm>
          <a:prstGeom prst="line">
            <a:avLst/>
          </a:prstGeom>
          <a:ln w="63500">
            <a:solidFill>
              <a:srgbClr val="D6D5D5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Line"/>
          <p:cNvSpPr/>
          <p:nvPr/>
        </p:nvSpPr>
        <p:spPr>
          <a:xfrm flipV="1">
            <a:off x="5698413" y="1968996"/>
            <a:ext cx="1" cy="1143000"/>
          </a:xfrm>
          <a:prstGeom prst="line">
            <a:avLst/>
          </a:prstGeom>
          <a:ln w="63500">
            <a:solidFill>
              <a:srgbClr val="D6D5D5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oftware…"/>
          <p:cNvSpPr txBox="1"/>
          <p:nvPr/>
        </p:nvSpPr>
        <p:spPr>
          <a:xfrm>
            <a:off x="3726002" y="1955253"/>
            <a:ext cx="1910355" cy="129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sz="4000"/>
            </a:pPr>
            <a:r>
              <a:t>software</a:t>
            </a:r>
          </a:p>
          <a:p>
            <a:pPr algn="l">
              <a:defRPr sz="4000"/>
            </a:pPr>
            <a:r>
              <a:t>stack</a:t>
            </a:r>
          </a:p>
        </p:txBody>
      </p:sp>
      <p:sp>
        <p:nvSpPr>
          <p:cNvPr id="12" name="compute…"/>
          <p:cNvSpPr txBox="1"/>
          <p:nvPr/>
        </p:nvSpPr>
        <p:spPr>
          <a:xfrm>
            <a:off x="6287906" y="1955253"/>
            <a:ext cx="2090693" cy="129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sz="4000"/>
            </a:pPr>
            <a:r>
              <a:t>compute</a:t>
            </a:r>
          </a:p>
          <a:p>
            <a:pPr algn="l">
              <a:defRPr sz="4000"/>
            </a:pPr>
            <a:r>
              <a:t>resources</a:t>
            </a:r>
          </a:p>
        </p:txBody>
      </p:sp>
      <p:sp>
        <p:nvSpPr>
          <p:cNvPr id="16" name="DevOps with BioGrid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DevOps with BioGrids</a:t>
            </a:r>
          </a:p>
        </p:txBody>
      </p:sp>
      <p:sp>
        <p:nvSpPr>
          <p:cNvPr id="17" name="bioinformatics"/>
          <p:cNvSpPr txBox="1"/>
          <p:nvPr/>
        </p:nvSpPr>
        <p:spPr>
          <a:xfrm>
            <a:off x="1137807" y="3499404"/>
            <a:ext cx="146811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i="1">
                <a:solidFill>
                  <a:srgbClr val="5E5E5E"/>
                </a:solidFill>
              </a:defRPr>
            </a:lvl1pPr>
          </a:lstStyle>
          <a:p>
            <a:r>
              <a:t>bioinformatics</a:t>
            </a:r>
          </a:p>
        </p:txBody>
      </p:sp>
      <p:sp>
        <p:nvSpPr>
          <p:cNvPr id="18" name="BioGrids"/>
          <p:cNvSpPr txBox="1"/>
          <p:nvPr/>
        </p:nvSpPr>
        <p:spPr>
          <a:xfrm>
            <a:off x="4091297" y="3499404"/>
            <a:ext cx="904107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i="1">
                <a:solidFill>
                  <a:srgbClr val="5E5E5E"/>
                </a:solidFill>
              </a:defRPr>
            </a:lvl1pPr>
          </a:lstStyle>
          <a:p>
            <a:r>
              <a:t>BioGrids</a:t>
            </a:r>
          </a:p>
        </p:txBody>
      </p:sp>
      <p:sp>
        <p:nvSpPr>
          <p:cNvPr id="19" name="laptop…"/>
          <p:cNvSpPr txBox="1"/>
          <p:nvPr/>
        </p:nvSpPr>
        <p:spPr>
          <a:xfrm>
            <a:off x="6457356" y="3392069"/>
            <a:ext cx="886637" cy="89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i="1">
                <a:solidFill>
                  <a:srgbClr val="5E5E5E"/>
                </a:solidFill>
              </a:defRPr>
            </a:pPr>
            <a:r>
              <a:t>laptop</a:t>
            </a:r>
          </a:p>
          <a:p>
            <a:pPr algn="l">
              <a:defRPr i="1">
                <a:solidFill>
                  <a:srgbClr val="5E5E5E"/>
                </a:solidFill>
              </a:defRPr>
            </a:pPr>
            <a:r>
              <a:t>HMS O2</a:t>
            </a:r>
          </a:p>
          <a:p>
            <a:pPr algn="l">
              <a:defRPr i="1">
                <a:solidFill>
                  <a:srgbClr val="5E5E5E"/>
                </a:solidFill>
              </a:defRPr>
            </a:pPr>
            <a:r>
              <a:rPr smtClean="0"/>
              <a:t>AWS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49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WS CfnCluster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rPr/>
              <a:t>AWS </a:t>
            </a:r>
            <a:r>
              <a:rPr lang="en-US" smtClean="0"/>
              <a:t>Parallel </a:t>
            </a:r>
            <a:r>
              <a:rPr smtClean="0"/>
              <a:t>Cluster</a:t>
            </a:r>
            <a:endParaRPr/>
          </a:p>
        </p:txBody>
      </p:sp>
      <p:sp>
        <p:nvSpPr>
          <p:cNvPr id="13" name="https://github.com/awslabs/cfncluster"/>
          <p:cNvSpPr txBox="1"/>
          <p:nvPr/>
        </p:nvSpPr>
        <p:spPr>
          <a:xfrm>
            <a:off x="2924426" y="1034810"/>
            <a:ext cx="329514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rPr lang="en-US"/>
              <a:t>aws-parallelcluster.readthedocs.io</a:t>
            </a:r>
            <a:endParaRPr/>
          </a:p>
        </p:txBody>
      </p:sp>
      <p:pic>
        <p:nvPicPr>
          <p:cNvPr id="14" name="cluster.png" descr="clu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653" y="1504950"/>
            <a:ext cx="3556695" cy="2319820"/>
          </a:xfrm>
          <a:prstGeom prst="rect">
            <a:avLst/>
          </a:prstGeom>
          <a:ln w="12700">
            <a:miter lim="400000"/>
          </a:ln>
          <a:effectLst>
            <a:outerShdw blurRad="63500" dist="169883" dir="2018812" rotWithShape="0">
              <a:srgbClr val="000000">
                <a:alpha val="23154"/>
              </a:srgbClr>
            </a:outerShdw>
          </a:effectLst>
        </p:spPr>
      </p:pic>
      <p:sp>
        <p:nvSpPr>
          <p:cNvPr id="15" name="scalable HPC cluster"/>
          <p:cNvSpPr txBox="1"/>
          <p:nvPr/>
        </p:nvSpPr>
        <p:spPr>
          <a:xfrm>
            <a:off x="2871877" y="4142661"/>
            <a:ext cx="3400246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800"/>
            </a:lvl1pPr>
          </a:lstStyle>
          <a:p>
            <a:r>
              <a:rPr sz="3200"/>
              <a:t>scalable HPC cluster</a:t>
            </a:r>
          </a:p>
        </p:txBody>
      </p:sp>
    </p:spTree>
    <p:extLst>
      <p:ext uri="{BB962C8B-B14F-4D97-AF65-F5344CB8AC3E}">
        <p14:creationId xmlns:p14="http://schemas.microsoft.com/office/powerpoint/2010/main" val="173305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8686800" cy="857250"/>
          </a:xfrm>
        </p:spPr>
        <p:txBody>
          <a:bodyPr/>
          <a:lstStyle/>
          <a:p>
            <a:r>
              <a:rPr lang="en-US"/>
              <a:t>help@biogrids.org</a:t>
            </a:r>
          </a:p>
        </p:txBody>
      </p:sp>
      <p:sp>
        <p:nvSpPr>
          <p:cNvPr id="8" name="BioGrids is funded by the…"/>
          <p:cNvSpPr txBox="1"/>
          <p:nvPr/>
        </p:nvSpPr>
        <p:spPr>
          <a:xfrm>
            <a:off x="1905000" y="2343150"/>
            <a:ext cx="5339846" cy="14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20000"/>
              </a:lnSpc>
            </a:pPr>
            <a:r>
              <a:t>BioGrids is funded by the </a:t>
            </a:r>
          </a:p>
          <a:p>
            <a:pPr>
              <a:lnSpc>
                <a:spcPct val="120000"/>
              </a:lnSpc>
            </a:pPr>
            <a:r>
              <a:t>Harvard Medical School </a:t>
            </a:r>
            <a:endParaRPr lang="en-US"/>
          </a:p>
          <a:p>
            <a:pPr>
              <a:lnSpc>
                <a:spcPct val="120000"/>
              </a:lnSpc>
            </a:pPr>
            <a:r>
              <a:t>Tools and Technologies Committee </a:t>
            </a:r>
          </a:p>
        </p:txBody>
      </p:sp>
    </p:spTree>
    <p:extLst>
      <p:ext uri="{BB962C8B-B14F-4D97-AF65-F5344CB8AC3E}">
        <p14:creationId xmlns:p14="http://schemas.microsoft.com/office/powerpoint/2010/main" val="152126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4295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ENCODE data files can be found here for CalTech RNA-Seq :</a:t>
            </a:r>
          </a:p>
          <a:p>
            <a:r>
              <a:rPr lang="en-US"/>
              <a:t>http://hgdownload.cse.ucsc.edu/goldenPath/hg19/encodeDCC/wgEncodeCaltechRnaSeq/</a:t>
            </a:r>
          </a:p>
          <a:p>
            <a:endParaRPr lang="en-US"/>
          </a:p>
          <a:p>
            <a:r>
              <a:rPr lang="en-US"/>
              <a:t>Use this bam file:  wgEncodeCaltechRnaSeqK562R1x75dAlignsRep1V2</a:t>
            </a:r>
          </a:p>
          <a:p>
            <a:endParaRPr lang="en-US"/>
          </a:p>
          <a:p>
            <a:r>
              <a:rPr lang="en-US"/>
              <a:t>Region of MOV10 gene:  chr1:113,214,934-113,243,900</a:t>
            </a:r>
          </a:p>
          <a:p>
            <a:endParaRPr lang="en-US"/>
          </a:p>
          <a:p>
            <a:r>
              <a:rPr lang="en-US"/>
              <a:t>How to download whole genome:</a:t>
            </a:r>
          </a:p>
          <a:p>
            <a:r>
              <a:rPr lang="en-US"/>
              <a:t> - UCSC ftp site:    hgdownload.cse.ucsc.edu</a:t>
            </a:r>
          </a:p>
          <a:p>
            <a:r>
              <a:rPr lang="en-US"/>
              <a:t> - UCSC web site:  http://hgdownload.cse.ucsc.edu/goldenPath/hg19/chromosomes/</a:t>
            </a:r>
          </a:p>
          <a:p>
            <a:r>
              <a:rPr lang="en-US"/>
              <a:t> - UCSC recommends using an ftp client for large file downloads</a:t>
            </a:r>
          </a:p>
          <a:p>
            <a:r>
              <a:rPr lang="en-US"/>
              <a:t> - chr1 is only 70M </a:t>
            </a:r>
          </a:p>
        </p:txBody>
      </p:sp>
    </p:spTree>
    <p:extLst>
      <p:ext uri="{BB962C8B-B14F-4D97-AF65-F5344CB8AC3E}">
        <p14:creationId xmlns:p14="http://schemas.microsoft.com/office/powerpoint/2010/main" val="32012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smtClean="0">
              <a:hlinkClick r:id="rId2"/>
            </a:endParaRPr>
          </a:p>
          <a:p>
            <a:pPr marL="0" indent="0">
              <a:buNone/>
            </a:pPr>
            <a:r>
              <a:rPr lang="en-US" sz="1400" u="sng" smtClean="0"/>
              <a:t>TRAINING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hbctraining.github.io/Intro-to-rnaseq-hpc-O2</a:t>
            </a:r>
          </a:p>
          <a:p>
            <a:pPr marL="0" indent="0">
              <a:buNone/>
            </a:pPr>
            <a:endParaRPr lang="en-US" sz="1400" smtClean="0"/>
          </a:p>
          <a:p>
            <a:pPr marL="0" indent="0">
              <a:buNone/>
            </a:pPr>
            <a:r>
              <a:rPr lang="en-US" sz="1400" u="sng" smtClean="0"/>
              <a:t>AWS</a:t>
            </a:r>
          </a:p>
          <a:p>
            <a:pPr marL="0" indent="0">
              <a:buNone/>
            </a:pPr>
            <a:r>
              <a:rPr lang="en-US" sz="1400"/>
              <a:t>https://aws.amazon.com/ec2/getting-</a:t>
            </a:r>
            <a:r>
              <a:rPr lang="en-US" sz="1400" smtClean="0"/>
              <a:t>started</a:t>
            </a:r>
          </a:p>
          <a:p>
            <a:pPr marL="0" indent="0">
              <a:buNone/>
            </a:pPr>
            <a:endParaRPr lang="en-US" sz="1400" smtClean="0"/>
          </a:p>
          <a:p>
            <a:pPr marL="0" indent="0">
              <a:buNone/>
            </a:pPr>
            <a:r>
              <a:rPr lang="en-US" sz="1400" u="sng" smtClean="0"/>
              <a:t>ENCODE</a:t>
            </a:r>
          </a:p>
          <a:p>
            <a:pPr marL="0" indent="0">
              <a:buNone/>
            </a:pPr>
            <a:r>
              <a:rPr lang="en-US" sz="1400"/>
              <a:t>https://</a:t>
            </a:r>
            <a:r>
              <a:rPr lang="en-US" sz="1400" smtClean="0"/>
              <a:t>www.encodeproject.org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u="sng" smtClean="0"/>
              <a:t>IMAGES</a:t>
            </a:r>
            <a:endParaRPr lang="en-US" sz="1400" u="sng" smtClean="0">
              <a:hlinkClick r:id="rId2"/>
            </a:endParaRPr>
          </a:p>
          <a:p>
            <a:pPr marL="0" indent="0">
              <a:buNone/>
            </a:pPr>
            <a:r>
              <a:rPr lang="en-US" sz="1400" smtClean="0"/>
              <a:t>https</a:t>
            </a:r>
            <a:r>
              <a:rPr lang="en-US" sz="1400"/>
              <a:t>://www.diagenode.com/en/categories/Library-preparation-for-RNA-</a:t>
            </a:r>
            <a:r>
              <a:rPr lang="en-US" sz="1400" smtClean="0"/>
              <a:t>seq</a:t>
            </a:r>
          </a:p>
          <a:p>
            <a:pPr marL="0" indent="0">
              <a:buNone/>
            </a:pPr>
            <a:r>
              <a:rPr lang="en-US" sz="1400"/>
              <a:t>https://</a:t>
            </a:r>
            <a:r>
              <a:rPr lang="en-US" sz="1400" smtClean="0"/>
              <a:t>rnaseq.uoregon.edu</a:t>
            </a:r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0424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 On Practice</a:t>
            </a:r>
          </a:p>
        </p:txBody>
      </p:sp>
      <p:sp>
        <p:nvSpPr>
          <p:cNvPr id="10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open a terminal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open a browser:      </a:t>
            </a:r>
            <a:r>
              <a:rPr lang="en-US" smtClean="0"/>
              <a:t>biogrids.org/wiki/workshops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8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le Thing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Subtle Things</a:t>
            </a:r>
          </a:p>
        </p:txBody>
      </p:sp>
      <p:sp>
        <p:nvSpPr>
          <p:cNvPr id="5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Capsule Environment </a:t>
            </a:r>
          </a:p>
          <a:p>
            <a:r>
              <a:rPr lang="en-US" smtClean="0"/>
              <a:t>.bashrc / .profile  not changed</a:t>
            </a:r>
          </a:p>
          <a:p>
            <a:r>
              <a:rPr lang="en-US" smtClean="0"/>
              <a:t>binary installs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ttps://www.biostars.org/p/189261/:…"/>
          <p:cNvSpPr txBox="1"/>
          <p:nvPr/>
        </p:nvSpPr>
        <p:spPr>
          <a:xfrm>
            <a:off x="696423" y="923100"/>
            <a:ext cx="6843634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t>https://www.biostars.org/p/189261/:</a:t>
            </a:r>
          </a:p>
          <a:p>
            <a:pPr algn="l"/>
            <a:r>
              <a:t>This seems to be a bug when installing fastqc using apt-get install fastqc </a:t>
            </a:r>
          </a:p>
        </p:txBody>
      </p:sp>
      <p:sp>
        <p:nvSpPr>
          <p:cNvPr id="9" name="STARmanual.pdf…"/>
          <p:cNvSpPr txBox="1"/>
          <p:nvPr/>
        </p:nvSpPr>
        <p:spPr>
          <a:xfrm>
            <a:off x="741513" y="1666407"/>
            <a:ext cx="7706064" cy="89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t>STARmanual.pdf</a:t>
            </a:r>
          </a:p>
          <a:p>
            <a:pPr algn="l"/>
            <a:r>
              <a:t>….which creates problems for STAR compilation. One option to avoid this problem is to install gcc …….</a:t>
            </a:r>
          </a:p>
        </p:txBody>
      </p:sp>
      <p:sp>
        <p:nvSpPr>
          <p:cNvPr id="10" name="http://github.gersteinlab.org/exceRpt/…"/>
          <p:cNvSpPr txBox="1"/>
          <p:nvPr/>
        </p:nvSpPr>
        <p:spPr>
          <a:xfrm>
            <a:off x="771269" y="2659567"/>
            <a:ext cx="7433542" cy="17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rPr u="sng">
                <a:hlinkClick r:id="rId2"/>
              </a:rPr>
              <a:t>http://github.gersteinlab.org/exceRpt/</a:t>
            </a:r>
            <a:r>
              <a:t> </a:t>
            </a:r>
          </a:p>
          <a:p>
            <a:pPr algn="l"/>
            <a:r>
              <a:t>Manual Installation:</a:t>
            </a:r>
          </a:p>
          <a:p>
            <a:pPr algn="l"/>
            <a:endParaRPr/>
          </a:p>
          <a:p>
            <a:pPr algn="l"/>
            <a:r>
              <a:t>….generally not recommended … </a:t>
            </a:r>
            <a:r>
              <a:rPr>
                <a:solidFill>
                  <a:srgbClr val="929292"/>
                </a:solidFill>
              </a:rPr>
              <a:t>&lt;snip&gt; </a:t>
            </a:r>
            <a:r>
              <a:t> … instructions on how to install exceRpt and its various dependencies will [one day] be listed toward the bottom of this page.</a:t>
            </a:r>
          </a:p>
        </p:txBody>
      </p:sp>
      <p:sp>
        <p:nvSpPr>
          <p:cNvPr id="11" name="Avoid Time Sinks"/>
          <p:cNvSpPr txBox="1">
            <a:spLocks noGrp="1"/>
          </p:cNvSpPr>
          <p:nvPr>
            <p:ph type="title"/>
          </p:nvPr>
        </p:nvSpPr>
        <p:spPr>
          <a:xfrm>
            <a:off x="669727" y="-147439"/>
            <a:ext cx="7804547" cy="1138536"/>
          </a:xfrm>
          <a:prstGeom prst="rect">
            <a:avLst/>
          </a:prstGeom>
        </p:spPr>
        <p:txBody>
          <a:bodyPr/>
          <a:lstStyle/>
          <a:p>
            <a:r>
              <a:t>Avoid Time Sinks</a:t>
            </a:r>
          </a:p>
        </p:txBody>
      </p:sp>
    </p:spTree>
    <p:extLst>
      <p:ext uri="{BB962C8B-B14F-4D97-AF65-F5344CB8AC3E}">
        <p14:creationId xmlns:p14="http://schemas.microsoft.com/office/powerpoint/2010/main" val="186723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producible Research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Reproducible Research</a:t>
            </a:r>
          </a:p>
        </p:txBody>
      </p:sp>
      <p:sp>
        <p:nvSpPr>
          <p:cNvPr id="36" name="$ STAR --sbapp:d…"/>
          <p:cNvSpPr txBox="1"/>
          <p:nvPr/>
        </p:nvSpPr>
        <p:spPr>
          <a:xfrm>
            <a:off x="457200" y="1276350"/>
            <a:ext cx="8648034" cy="22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$ STAR --sbapp:d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endParaRPr sz="16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Capsule:STAR using star version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 Version information for: /programs/i386-mac/star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endParaRPr sz="16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Default version:                   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In-use version:                    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Other available versions:           none 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Overrides use this shell variable:  STAR_M</a:t>
            </a:r>
          </a:p>
        </p:txBody>
      </p:sp>
      <p:sp>
        <p:nvSpPr>
          <p:cNvPr id="37" name="Self Documenting"/>
          <p:cNvSpPr txBox="1"/>
          <p:nvPr/>
        </p:nvSpPr>
        <p:spPr>
          <a:xfrm>
            <a:off x="457200" y="971550"/>
            <a:ext cx="172429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Self Documenting</a:t>
            </a:r>
          </a:p>
        </p:txBody>
      </p:sp>
      <p:sp>
        <p:nvSpPr>
          <p:cNvPr id="38" name="STAR     --sbapp:d…"/>
          <p:cNvSpPr txBox="1"/>
          <p:nvPr/>
        </p:nvSpPr>
        <p:spPr>
          <a:xfrm>
            <a:off x="457200" y="4095750"/>
            <a:ext cx="2411494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STAR     --sbapp:d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samtools --sbapp:d</a:t>
            </a:r>
          </a:p>
        </p:txBody>
      </p:sp>
      <p:sp>
        <p:nvSpPr>
          <p:cNvPr id="39" name="Include in workflow:"/>
          <p:cNvSpPr txBox="1"/>
          <p:nvPr/>
        </p:nvSpPr>
        <p:spPr>
          <a:xfrm>
            <a:off x="457200" y="3714750"/>
            <a:ext cx="1974512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Include in workflow:</a:t>
            </a:r>
          </a:p>
        </p:txBody>
      </p:sp>
    </p:spTree>
    <p:extLst>
      <p:ext uri="{BB962C8B-B14F-4D97-AF65-F5344CB8AC3E}">
        <p14:creationId xmlns:p14="http://schemas.microsoft.com/office/powerpoint/2010/main" val="35001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fig File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Config File</a:t>
            </a:r>
          </a:p>
        </p:txBody>
      </p:sp>
      <p:sp>
        <p:nvSpPr>
          <p:cNvPr id="33" name="[installer]…"/>
          <p:cNvSpPr txBox="1"/>
          <p:nvPr/>
        </p:nvSpPr>
        <p:spPr>
          <a:xfrm>
            <a:off x="457200" y="1200150"/>
            <a:ext cx="7168906" cy="283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[installer]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site = biogrid-production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key = 70rYFBTDnmCr93VUklfbf1s3M4jdyC9bFVYHew==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user = jvincent1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endParaRPr sz="20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[packages]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star@2.5.3a = i386-mac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samtools@1.5 = i386-mac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igv@2.4.10 = i386-mac</a:t>
            </a:r>
          </a:p>
        </p:txBody>
      </p:sp>
    </p:spTree>
    <p:extLst>
      <p:ext uri="{BB962C8B-B14F-4D97-AF65-F5344CB8AC3E}">
        <p14:creationId xmlns:p14="http://schemas.microsoft.com/office/powerpoint/2010/main" val="40325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is Is Handy"/>
          <p:cNvSpPr txBox="1">
            <a:spLocks/>
          </p:cNvSpPr>
          <p:nvPr/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600" b="0" kern="1200" cap="none" baseline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This Is Handy</a:t>
            </a:r>
            <a:endParaRPr lang="en-US"/>
          </a:p>
        </p:txBody>
      </p:sp>
      <p:pic>
        <p:nvPicPr>
          <p:cNvPr id="25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206404" y="2504428"/>
            <a:ext cx="1877357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88846" y="2221609"/>
            <a:ext cx="2426058" cy="131404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biogrids save mysetup.txt"/>
          <p:cNvSpPr txBox="1"/>
          <p:nvPr/>
        </p:nvSpPr>
        <p:spPr>
          <a:xfrm>
            <a:off x="791432" y="3700322"/>
            <a:ext cx="246514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save mysetup.txt</a:t>
            </a:r>
          </a:p>
        </p:txBody>
      </p:sp>
      <p:sp>
        <p:nvSpPr>
          <p:cNvPr id="28" name="biogrids reactivate mysetup.txt"/>
          <p:cNvSpPr txBox="1"/>
          <p:nvPr/>
        </p:nvSpPr>
        <p:spPr>
          <a:xfrm>
            <a:off x="5105518" y="3700322"/>
            <a:ext cx="298827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reactivate mysetup.txt</a:t>
            </a:r>
          </a:p>
        </p:txBody>
      </p:sp>
      <p:sp>
        <p:nvSpPr>
          <p:cNvPr id="29" name="faithful laptop"/>
          <p:cNvSpPr txBox="1"/>
          <p:nvPr/>
        </p:nvSpPr>
        <p:spPr>
          <a:xfrm>
            <a:off x="1398901" y="1851877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30" name="new workstation"/>
          <p:cNvSpPr txBox="1"/>
          <p:nvPr/>
        </p:nvSpPr>
        <p:spPr>
          <a:xfrm>
            <a:off x="5712598" y="1851877"/>
            <a:ext cx="1641338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new workstation</a:t>
            </a:r>
          </a:p>
        </p:txBody>
      </p:sp>
    </p:spTree>
    <p:extLst>
      <p:ext uri="{BB962C8B-B14F-4D97-AF65-F5344CB8AC3E}">
        <p14:creationId xmlns:p14="http://schemas.microsoft.com/office/powerpoint/2010/main" val="132991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oGrids is Portable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is Portable</a:t>
            </a:r>
          </a:p>
        </p:txBody>
      </p:sp>
      <p:pic>
        <p:nvPicPr>
          <p:cNvPr id="12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087341" y="2244417"/>
            <a:ext cx="1877358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08037" y="1171320"/>
            <a:ext cx="1492507" cy="8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faithful laptop"/>
          <p:cNvSpPr txBox="1"/>
          <p:nvPr/>
        </p:nvSpPr>
        <p:spPr>
          <a:xfrm>
            <a:off x="1375088" y="1944588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15" name="laboratory workstation"/>
          <p:cNvSpPr txBox="1"/>
          <p:nvPr/>
        </p:nvSpPr>
        <p:spPr>
          <a:xfrm>
            <a:off x="5171528" y="895350"/>
            <a:ext cx="2221801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laboratory workstation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3111" y="2275642"/>
            <a:ext cx="1877468" cy="10547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HMS O2 compute cluster"/>
          <p:cNvSpPr txBox="1"/>
          <p:nvPr/>
        </p:nvSpPr>
        <p:spPr>
          <a:xfrm>
            <a:off x="5184569" y="1977906"/>
            <a:ext cx="2411268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HMS O2 compute cluster</a:t>
            </a: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9103" y="3670267"/>
            <a:ext cx="1369258" cy="93121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BCH compute cluster"/>
          <p:cNvSpPr txBox="1"/>
          <p:nvPr/>
        </p:nvSpPr>
        <p:spPr>
          <a:xfrm>
            <a:off x="5240612" y="3383629"/>
            <a:ext cx="203447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BCH compute cluster</a:t>
            </a:r>
          </a:p>
        </p:txBody>
      </p:sp>
      <p:sp>
        <p:nvSpPr>
          <p:cNvPr id="20" name="Line"/>
          <p:cNvSpPr/>
          <p:nvPr/>
        </p:nvSpPr>
        <p:spPr>
          <a:xfrm flipV="1">
            <a:off x="3077765" y="1564024"/>
            <a:ext cx="2052390" cy="9194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Line"/>
          <p:cNvSpPr/>
          <p:nvPr/>
        </p:nvSpPr>
        <p:spPr>
          <a:xfrm>
            <a:off x="3073393" y="2635272"/>
            <a:ext cx="177653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Line"/>
          <p:cNvSpPr/>
          <p:nvPr/>
        </p:nvSpPr>
        <p:spPr>
          <a:xfrm>
            <a:off x="3073186" y="2878774"/>
            <a:ext cx="2061547" cy="12240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ms_16-9_standard_0117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hms_16-9_standard_01172018.potx</Template>
  <TotalTime>5375</TotalTime>
  <Words>771</Words>
  <Application>Microsoft Macintosh PowerPoint</Application>
  <PresentationFormat>On-screen Show (16:9)</PresentationFormat>
  <Paragraphs>190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hms_16-9_standard_01172018</vt:lpstr>
      <vt:lpstr>Using BioGrids  for RNA-Seq on AWS and Your Laptop</vt:lpstr>
      <vt:lpstr>Today we will .....</vt:lpstr>
      <vt:lpstr>Hands On Practice</vt:lpstr>
      <vt:lpstr>Subtle Things</vt:lpstr>
      <vt:lpstr>Avoid Time Sinks</vt:lpstr>
      <vt:lpstr>Reproducible Research</vt:lpstr>
      <vt:lpstr>Config File</vt:lpstr>
      <vt:lpstr>PowerPoint Presentation</vt:lpstr>
      <vt:lpstr>BioGrids is Portable</vt:lpstr>
      <vt:lpstr>PowerPoint Presentation</vt:lpstr>
      <vt:lpstr>BioGrids Consortium</vt:lpstr>
      <vt:lpstr>Why BioGrids?</vt:lpstr>
      <vt:lpstr>RNA-Seq Overview</vt:lpstr>
      <vt:lpstr>RNA-Seq Overview</vt:lpstr>
      <vt:lpstr>RNA Prep</vt:lpstr>
      <vt:lpstr> Sequencing</vt:lpstr>
      <vt:lpstr>RNA-Seq Overview</vt:lpstr>
      <vt:lpstr>Mapped Reads</vt:lpstr>
      <vt:lpstr>RNA-Seq Workflow</vt:lpstr>
      <vt:lpstr>Check Results</vt:lpstr>
      <vt:lpstr>Want more?</vt:lpstr>
      <vt:lpstr>BioGrids on AWS</vt:lpstr>
      <vt:lpstr>AWS - Amazon Web Services</vt:lpstr>
      <vt:lpstr>AWS Hands On</vt:lpstr>
      <vt:lpstr>DevOps with BioGrids</vt:lpstr>
      <vt:lpstr>AWS Parallel Cluster</vt:lpstr>
      <vt:lpstr>help@biogrids.org</vt:lpstr>
      <vt:lpstr>Additional Resources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asd</cp:lastModifiedBy>
  <cp:revision>107</cp:revision>
  <dcterms:created xsi:type="dcterms:W3CDTF">2017-01-30T14:55:05Z</dcterms:created>
  <dcterms:modified xsi:type="dcterms:W3CDTF">2019-05-15T11:55:10Z</dcterms:modified>
</cp:coreProperties>
</file>