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92" r:id="rId4"/>
    <p:sldId id="305" r:id="rId5"/>
    <p:sldId id="289" r:id="rId6"/>
    <p:sldId id="290" r:id="rId7"/>
    <p:sldId id="269" r:id="rId8"/>
    <p:sldId id="296" r:id="rId9"/>
    <p:sldId id="295" r:id="rId10"/>
    <p:sldId id="294" r:id="rId11"/>
    <p:sldId id="293" r:id="rId12"/>
    <p:sldId id="271" r:id="rId13"/>
    <p:sldId id="304" r:id="rId14"/>
    <p:sldId id="261" r:id="rId15"/>
    <p:sldId id="267" r:id="rId16"/>
    <p:sldId id="262" r:id="rId17"/>
    <p:sldId id="263" r:id="rId18"/>
    <p:sldId id="264" r:id="rId19"/>
    <p:sldId id="300" r:id="rId20"/>
    <p:sldId id="301" r:id="rId21"/>
    <p:sldId id="306" r:id="rId22"/>
    <p:sldId id="307" r:id="rId23"/>
    <p:sldId id="298" r:id="rId24"/>
    <p:sldId id="297" r:id="rId25"/>
    <p:sldId id="303" r:id="rId26"/>
    <p:sldId id="265" r:id="rId27"/>
    <p:sldId id="302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B23"/>
    <a:srgbClr val="BAE8C9"/>
    <a:srgbClr val="52745C"/>
    <a:srgbClr val="12913B"/>
    <a:srgbClr val="128938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59" autoAdjust="0"/>
    <p:restoredTop sz="94719" autoAdjust="0"/>
  </p:normalViewPr>
  <p:slideViewPr>
    <p:cSldViewPr>
      <p:cViewPr>
        <p:scale>
          <a:sx n="116" d="100"/>
          <a:sy n="116" d="100"/>
        </p:scale>
        <p:origin x="-80" y="-2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50CF4-FC08-4FE2-A6F1-BCB02F33DFC1}" type="datetimeFigureOut">
              <a:rPr lang="en-US" smtClean="0"/>
              <a:t>7/25/19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42AE2-2B45-4B0D-A2E1-3E44DE75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09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8B5EE-ED5F-CF4A-999D-53B7F82816E1}" type="datetimeFigureOut">
              <a:rPr lang="en-US" smtClean="0"/>
              <a:t>7/25/19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6A0BE-375E-D540-A460-6FEE5D8AF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1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19050"/>
            <a:ext cx="9144000" cy="4552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04800" y="209550"/>
            <a:ext cx="8534400" cy="1981199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3600" cap="none" baseline="0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01390" y="4019550"/>
            <a:ext cx="1771650" cy="381000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Location of talk</a:t>
            </a:r>
          </a:p>
        </p:txBody>
      </p:sp>
      <p:sp>
        <p:nvSpPr>
          <p:cNvPr id="2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086600" y="4019550"/>
            <a:ext cx="1771650" cy="381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Date of talk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343150"/>
            <a:ext cx="8534400" cy="381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1" i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76550"/>
            <a:ext cx="8534400" cy="990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0" i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Titles</a:t>
            </a:r>
          </a:p>
        </p:txBody>
      </p:sp>
    </p:spTree>
    <p:extLst>
      <p:ext uri="{BB962C8B-B14F-4D97-AF65-F5344CB8AC3E}">
        <p14:creationId xmlns:p14="http://schemas.microsoft.com/office/powerpoint/2010/main" val="316274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VA BO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 Boston Healthcare System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VA MA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 Maine Healthcare System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2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RAV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Aravind</a:t>
            </a:r>
            <a:r>
              <a:rPr lang="en-US" dirty="0" smtClean="0"/>
              <a:t> Eye Hospital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11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 V Prasad Eye Institute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25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hangh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Shanghai Eye and ENT Hospital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1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i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809999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 sz="14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28600" y="1123950"/>
            <a:ext cx="87630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3105150"/>
            <a:ext cx="8763000" cy="1885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24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95550"/>
            <a:ext cx="4114800" cy="2514600"/>
          </a:xfrm>
        </p:spPr>
        <p:txBody>
          <a:bodyPr/>
          <a:lstStyle>
            <a:lvl5pPr>
              <a:defRPr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971550"/>
            <a:ext cx="91440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800600" y="2495550"/>
            <a:ext cx="4114800" cy="2514600"/>
          </a:xfrm>
        </p:spPr>
        <p:txBody>
          <a:bodyPr/>
          <a:lstStyle>
            <a:lvl5pPr>
              <a:defRPr/>
            </a:lvl5pPr>
            <a:lvl6pPr>
              <a:defRPr sz="12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78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lef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123950"/>
            <a:ext cx="41910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28600" y="1123950"/>
            <a:ext cx="4267200" cy="373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99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righ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41910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8200" y="1123950"/>
            <a:ext cx="4267200" cy="373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M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solidFill>
                  <a:srgbClr val="4040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  <a:ln>
            <a:noFill/>
          </a:ln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noFill/>
          <a:ln w="3175" cmpd="sng">
            <a:solidFill>
              <a:srgbClr val="094B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n>
                  <a:noFill/>
                </a:ln>
                <a:solidFill>
                  <a:srgbClr val="404040"/>
                </a:solidFill>
              </a:rPr>
              <a:t>                                                                                                       </a:t>
            </a:r>
            <a:r>
              <a:rPr lang="en-US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</a:rPr>
              <a:t>           </a:t>
            </a:r>
            <a:r>
              <a:rPr lang="en-US" sz="160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</a:rPr>
              <a:t>biogrids.org</a:t>
            </a:r>
            <a:r>
              <a:rPr lang="en-US" sz="160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n-US" sz="160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</a:rPr>
              <a:t>help@biogrids.org</a:t>
            </a:r>
            <a:endParaRPr lang="en-US" sz="1600" dirty="0">
              <a:ln>
                <a:noFill/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biogrids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79983"/>
            <a:ext cx="1447800" cy="3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05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ullet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4267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267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71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subhead, bullet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51335"/>
            <a:ext cx="42687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31156"/>
            <a:ext cx="42687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2703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2703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48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66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71950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5381"/>
            <a:ext cx="5486400" cy="3026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97003"/>
            <a:ext cx="5486400" cy="4321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98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2400" y="895350"/>
            <a:ext cx="8839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84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52400" y="895350"/>
            <a:ext cx="8839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Schepens</a:t>
            </a:r>
            <a:r>
              <a:rPr lang="en-US" baseline="0" dirty="0" smtClean="0"/>
              <a:t> Eye Research Institute of </a:t>
            </a:r>
            <a:r>
              <a:rPr lang="en-US" dirty="0" smtClean="0"/>
              <a:t>Massachusetts Eye and Ear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M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Massachusetts General Hospital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0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Boston Children’s Hospital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8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JOSL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Beetham</a:t>
            </a:r>
            <a:r>
              <a:rPr lang="en-US" dirty="0" smtClean="0"/>
              <a:t> Eye Institute at the Joslin Diabetes Center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9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W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Brigham and Women’s Hospital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7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ID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Beth Israel Deaconess Medical Center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4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8686800" cy="3428999"/>
          </a:xfrm>
        </p:spPr>
        <p:txBody>
          <a:bodyPr/>
          <a:lstStyle>
            <a:lvl5pPr>
              <a:defRPr/>
            </a:lvl5pPr>
            <a:lvl6pPr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Cambridge Health Alliance / Harvard Ophthalmology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slide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3950"/>
            <a:ext cx="8686800" cy="373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74" r:id="rId16"/>
    <p:sldLayoutId id="2147483658" r:id="rId17"/>
    <p:sldLayoutId id="2147483659" r:id="rId18"/>
    <p:sldLayoutId id="2147483660" r:id="rId19"/>
    <p:sldLayoutId id="2147483652" r:id="rId20"/>
    <p:sldLayoutId id="2147483653" r:id="rId21"/>
    <p:sldLayoutId id="2147483654" r:id="rId22"/>
    <p:sldLayoutId id="2147483657" r:id="rId23"/>
    <p:sldLayoutId id="2147483651" r:id="rId24"/>
    <p:sldLayoutId id="2147483655" r:id="rId2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3200"/>
        </a:lnSpc>
        <a:spcBef>
          <a:spcPct val="0"/>
        </a:spcBef>
        <a:buNone/>
        <a:defRPr lang="en-US" sz="3600" b="0" kern="1200" cap="none" baseline="0" dirty="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3366"/>
        </a:buClr>
        <a:buFont typeface="Arial"/>
        <a:buChar char="•"/>
        <a:defRPr sz="26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3366"/>
        </a:buClr>
        <a:buFont typeface="Arial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3366"/>
        </a:buClr>
        <a:buFont typeface="Arial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3366"/>
        </a:buClr>
        <a:buFont typeface="Arial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3366"/>
        </a:buClr>
        <a:buFont typeface="Arial"/>
        <a:buChar char="•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jpeg"/><Relationship Id="rId13" Type="http://schemas.openxmlformats.org/officeDocument/2006/relationships/image" Target="../media/image17.jpeg"/><Relationship Id="rId1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iagenode.com/en/categories/Library-preparation-for-RNA-se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ithub.gersteinlab.org/exceRp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Using </a:t>
            </a:r>
            <a:r>
              <a:rPr lang="en-US" dirty="0" err="1" smtClean="0"/>
              <a:t>BioGrids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000" dirty="0" smtClean="0"/>
              <a:t>for RNA-</a:t>
            </a:r>
            <a:r>
              <a:rPr lang="en-US" sz="3000" dirty="0" err="1" smtClean="0"/>
              <a:t>Seq</a:t>
            </a:r>
            <a:r>
              <a:rPr lang="en-US" sz="3000" dirty="0" smtClean="0"/>
              <a:t> on AWS and Your Laptop</a:t>
            </a:r>
            <a:endParaRPr lang="en-US" sz="30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TMEC 304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July</a:t>
            </a:r>
            <a:r>
              <a:rPr lang="en-US" dirty="0" smtClean="0"/>
              <a:t> 25 2019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James Vincent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BioGrids</a:t>
            </a:r>
            <a:r>
              <a:rPr lang="en-US" dirty="0" smtClean="0"/>
              <a:t> Consortium</a:t>
            </a:r>
          </a:p>
          <a:p>
            <a:r>
              <a:rPr lang="en-US" dirty="0" smtClean="0"/>
              <a:t>Harvard Medical School</a:t>
            </a:r>
            <a:endParaRPr lang="en-US" dirty="0"/>
          </a:p>
        </p:txBody>
      </p:sp>
      <p:pic>
        <p:nvPicPr>
          <p:cNvPr id="3" name="Picture 2" descr="biogrid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4476750"/>
            <a:ext cx="2057400" cy="51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6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oGrids is Portable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/>
          <a:lstStyle/>
          <a:p>
            <a:r>
              <a:t>BioGrids is Portable</a:t>
            </a:r>
          </a:p>
        </p:txBody>
      </p:sp>
      <p:pic>
        <p:nvPicPr>
          <p:cNvPr id="12" name="noun_253664_cc.png" descr="noun_253664_cc.png"/>
          <p:cNvPicPr>
            <a:picLocks noChangeAspect="1"/>
          </p:cNvPicPr>
          <p:nvPr/>
        </p:nvPicPr>
        <p:blipFill>
          <a:blip r:embed="rId2">
            <a:extLst/>
          </a:blip>
          <a:srcRect l="8774" t="12040" r="8774" b="29348"/>
          <a:stretch>
            <a:fillRect/>
          </a:stretch>
        </p:blipFill>
        <p:spPr>
          <a:xfrm>
            <a:off x="1087341" y="2244417"/>
            <a:ext cx="1877358" cy="1000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noun_510135_cc.png" descr="noun_510135_cc.png"/>
          <p:cNvPicPr>
            <a:picLocks noChangeAspect="1"/>
          </p:cNvPicPr>
          <p:nvPr/>
        </p:nvPicPr>
        <p:blipFill>
          <a:blip r:embed="rId3">
            <a:extLst/>
          </a:blip>
          <a:srcRect l="11732" t="15489" r="11732" b="29238"/>
          <a:stretch>
            <a:fillRect/>
          </a:stretch>
        </p:blipFill>
        <p:spPr>
          <a:xfrm>
            <a:off x="5308037" y="1171320"/>
            <a:ext cx="1492507" cy="80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faithful laptop"/>
          <p:cNvSpPr txBox="1"/>
          <p:nvPr/>
        </p:nvSpPr>
        <p:spPr>
          <a:xfrm>
            <a:off x="1375088" y="1944588"/>
            <a:ext cx="1399009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faithful laptop</a:t>
            </a:r>
          </a:p>
        </p:txBody>
      </p:sp>
      <p:sp>
        <p:nvSpPr>
          <p:cNvPr id="15" name="laboratory workstation"/>
          <p:cNvSpPr txBox="1"/>
          <p:nvPr/>
        </p:nvSpPr>
        <p:spPr>
          <a:xfrm>
            <a:off x="5171528" y="895350"/>
            <a:ext cx="2221801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laboratory workstation</a:t>
            </a:r>
          </a:p>
        </p:txBody>
      </p:sp>
      <p:pic>
        <p:nvPicPr>
          <p:cNvPr id="1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43111" y="2275642"/>
            <a:ext cx="1877468" cy="105471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HMS O2 compute cluster"/>
          <p:cNvSpPr txBox="1"/>
          <p:nvPr/>
        </p:nvSpPr>
        <p:spPr>
          <a:xfrm>
            <a:off x="5184569" y="1977906"/>
            <a:ext cx="2411268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HMS O2 compute cluster</a:t>
            </a:r>
          </a:p>
        </p:txBody>
      </p:sp>
      <p:pic>
        <p:nvPicPr>
          <p:cNvPr id="1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29103" y="3670267"/>
            <a:ext cx="1369258" cy="93121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BCH compute cluster"/>
          <p:cNvSpPr txBox="1"/>
          <p:nvPr/>
        </p:nvSpPr>
        <p:spPr>
          <a:xfrm>
            <a:off x="5240612" y="3383629"/>
            <a:ext cx="2034475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BCH compute cluster</a:t>
            </a:r>
          </a:p>
        </p:txBody>
      </p:sp>
      <p:sp>
        <p:nvSpPr>
          <p:cNvPr id="20" name="Line"/>
          <p:cNvSpPr/>
          <p:nvPr/>
        </p:nvSpPr>
        <p:spPr>
          <a:xfrm flipV="1">
            <a:off x="3077765" y="1564024"/>
            <a:ext cx="2052390" cy="91944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1887" tIns="31887" rIns="31887" bIns="31887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Line"/>
          <p:cNvSpPr/>
          <p:nvPr/>
        </p:nvSpPr>
        <p:spPr>
          <a:xfrm>
            <a:off x="3073393" y="2635272"/>
            <a:ext cx="177653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1887" tIns="31887" rIns="31887" bIns="31887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Line"/>
          <p:cNvSpPr/>
          <p:nvPr/>
        </p:nvSpPr>
        <p:spPr>
          <a:xfrm>
            <a:off x="3073186" y="2878774"/>
            <a:ext cx="2061547" cy="12240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1887" tIns="31887" rIns="31887" bIns="31887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13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oGrids Benefits"/>
          <p:cNvSpPr txBox="1">
            <a:spLocks/>
          </p:cNvSpPr>
          <p:nvPr/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3600" b="0" kern="1200" cap="none" baseline="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BioGrids Benefits</a:t>
            </a:r>
            <a:endParaRPr lang="en-US"/>
          </a:p>
        </p:txBody>
      </p:sp>
      <p:sp>
        <p:nvSpPr>
          <p:cNvPr id="10" name="save time - reduce headaches…"/>
          <p:cNvSpPr txBox="1">
            <a:spLocks/>
          </p:cNvSpPr>
          <p:nvPr/>
        </p:nvSpPr>
        <p:spPr>
          <a:xfrm>
            <a:off x="1265038" y="1584531"/>
            <a:ext cx="7524844" cy="19878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 sz="4800"/>
            </a:pPr>
            <a:r>
              <a:rPr lang="en-US" sz="4800" smtClean="0"/>
              <a:t>save time - reduce headaches</a:t>
            </a:r>
          </a:p>
          <a:p>
            <a:pPr marL="0" indent="0">
              <a:buFont typeface="Arial"/>
              <a:buNone/>
              <a:defRPr sz="4800"/>
            </a:pPr>
            <a:r>
              <a:rPr lang="en-US" sz="4800" smtClean="0"/>
              <a:t>scale and share workflows</a:t>
            </a:r>
          </a:p>
          <a:p>
            <a:pPr marL="0" indent="0">
              <a:buFont typeface="Arial"/>
              <a:buNone/>
              <a:defRPr sz="4800"/>
            </a:pPr>
            <a:r>
              <a:rPr lang="en-US" sz="4800" smtClean="0"/>
              <a:t>part of reproducible research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48620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oGrids Support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/>
          <a:lstStyle/>
          <a:p>
            <a:r>
              <a:t>BioGrids </a:t>
            </a:r>
            <a:r>
              <a:rPr lang="en-US"/>
              <a:t>Consortium</a:t>
            </a:r>
            <a:endParaRPr/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r="17430"/>
          <a:stretch>
            <a:fillRect/>
          </a:stretch>
        </p:blipFill>
        <p:spPr>
          <a:xfrm>
            <a:off x="292341" y="3167842"/>
            <a:ext cx="2069859" cy="14729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"/>
          <p:cNvGrpSpPr/>
          <p:nvPr/>
        </p:nvGrpSpPr>
        <p:grpSpPr>
          <a:xfrm>
            <a:off x="457200" y="964234"/>
            <a:ext cx="5986086" cy="1683716"/>
            <a:chOff x="0" y="0"/>
            <a:chExt cx="8811096" cy="2779523"/>
          </a:xfrm>
        </p:grpSpPr>
        <p:pic>
          <p:nvPicPr>
            <p:cNvPr id="7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91990" y="0"/>
              <a:ext cx="1270001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0349"/>
            <a:stretch>
              <a:fillRect/>
            </a:stretch>
          </p:blipFill>
          <p:spPr>
            <a:xfrm>
              <a:off x="6603" y="0"/>
              <a:ext cx="1264445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52367" y="1501872"/>
              <a:ext cx="1270001" cy="12751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28095" y="1501872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73352%2F703624%2FxRSITpEaZCXX5Zb%2FCherre_thumb.jpg" descr="73352%2F703624%2FxRSITpEaZCXX5Zb%2FCherre_thumb.jp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9210" t="1571" r="9210" b="1571"/>
            <a:stretch>
              <a:fillRect/>
            </a:stretch>
          </p:blipFill>
          <p:spPr>
            <a:xfrm>
              <a:off x="1542749" y="1501872"/>
              <a:ext cx="1267256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0231" y="1501872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" descr="Image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97907" y="0"/>
              <a:ext cx="1270001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" descr="Image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482246" y="0"/>
              <a:ext cx="1277652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" descr="Image"/>
            <p:cNvPicPr>
              <a:picLocks noChangeAspect="1"/>
            </p:cNvPicPr>
            <p:nvPr/>
          </p:nvPicPr>
          <p:blipFill>
            <a:blip r:embed="rId11">
              <a:extLst/>
            </a:blip>
            <a:srcRect/>
            <a:stretch>
              <a:fillRect/>
            </a:stretch>
          </p:blipFill>
          <p:spPr>
            <a:xfrm>
              <a:off x="7541096" y="1504443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Image" descr="Image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16624"/>
            <a:stretch>
              <a:fillRect/>
            </a:stretch>
          </p:blipFill>
          <p:spPr>
            <a:xfrm>
              <a:off x="7597849" y="0"/>
              <a:ext cx="1181997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" descr="Image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1501872"/>
              <a:ext cx="1277651" cy="12776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Image" descr="Image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992854" y="0"/>
              <a:ext cx="1270001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Compute Infrastructure"/>
          <p:cNvSpPr txBox="1"/>
          <p:nvPr/>
        </p:nvSpPr>
        <p:spPr>
          <a:xfrm>
            <a:off x="249084" y="2853909"/>
            <a:ext cx="2898920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887" tIns="31887" rIns="31887" bIns="31887" anchor="ctr">
            <a:spAutoFit/>
          </a:bodyPr>
          <a:lstStyle>
            <a:lvl1pPr algn="l"/>
          </a:lstStyle>
          <a:p>
            <a:r>
              <a:t>Compute Infrastructure</a:t>
            </a:r>
          </a:p>
        </p:txBody>
      </p:sp>
      <p:sp>
        <p:nvSpPr>
          <p:cNvPr id="20" name="Personnel…"/>
          <p:cNvSpPr txBox="1"/>
          <p:nvPr/>
        </p:nvSpPr>
        <p:spPr>
          <a:xfrm>
            <a:off x="6911090" y="1019539"/>
            <a:ext cx="1001365" cy="1172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Personnel</a:t>
            </a:r>
          </a:p>
          <a:p>
            <a:endParaRPr/>
          </a:p>
          <a:p>
            <a:r>
              <a:t>SBGrid</a:t>
            </a:r>
          </a:p>
          <a:p>
            <a:r>
              <a:t>BioGrids</a:t>
            </a:r>
          </a:p>
        </p:txBody>
      </p:sp>
      <p:sp>
        <p:nvSpPr>
          <p:cNvPr id="22" name="Tools and Technologies Committee"/>
          <p:cNvSpPr txBox="1"/>
          <p:nvPr/>
        </p:nvSpPr>
        <p:spPr>
          <a:xfrm>
            <a:off x="3200400" y="2876550"/>
            <a:ext cx="4648200" cy="618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1887" tIns="31887" rIns="31887" bIns="31887" anchor="ctr">
            <a:spAutoFit/>
          </a:bodyPr>
          <a:lstStyle/>
          <a:p>
            <a:pPr algn="ctr"/>
            <a:r>
              <a:rPr lang="en-US" smtClean="0"/>
              <a:t>Funding </a:t>
            </a:r>
          </a:p>
          <a:p>
            <a:pPr algn="ctr"/>
            <a:r>
              <a:rPr lang="en-US" smtClean="0"/>
              <a:t>HMS </a:t>
            </a:r>
            <a:r>
              <a:rPr smtClean="0"/>
              <a:t>Tools </a:t>
            </a:r>
            <a:r>
              <a:t>and Technologies Committee </a:t>
            </a:r>
          </a:p>
        </p:txBody>
      </p:sp>
    </p:spTree>
    <p:extLst>
      <p:ext uri="{BB962C8B-B14F-4D97-AF65-F5344CB8AC3E}">
        <p14:creationId xmlns:p14="http://schemas.microsoft.com/office/powerpoint/2010/main" val="6257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BioGrids?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1581150"/>
            <a:ext cx="5715000" cy="0"/>
          </a:xfrm>
          <a:prstGeom prst="straightConnector1">
            <a:avLst/>
          </a:prstGeom>
          <a:ln w="57150" cmpd="sng">
            <a:solidFill>
              <a:srgbClr val="094B2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13525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You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39000" y="135255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Cover of Nature</a:t>
            </a: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885950"/>
            <a:ext cx="0" cy="266700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5000" y="2266950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compile software</a:t>
            </a:r>
          </a:p>
          <a:p>
            <a:r>
              <a:rPr lang="en-US" smtClean="0"/>
              <a:t>compile libraries</a:t>
            </a:r>
          </a:p>
          <a:p>
            <a:r>
              <a:rPr lang="en-US" smtClean="0"/>
              <a:t>manage dependencies</a:t>
            </a:r>
          </a:p>
          <a:p>
            <a:r>
              <a:rPr lang="en-US" smtClean="0"/>
              <a:t>manage versions</a:t>
            </a:r>
          </a:p>
          <a:p>
            <a:r>
              <a:rPr lang="en-US" smtClean="0"/>
              <a:t>manage paths</a:t>
            </a:r>
          </a:p>
          <a:p>
            <a:r>
              <a:rPr lang="en-US" smtClean="0"/>
              <a:t>change versions</a:t>
            </a:r>
          </a:p>
          <a:p>
            <a:r>
              <a:rPr lang="en-US" smtClean="0"/>
              <a:t>....</a:t>
            </a:r>
          </a:p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6800" y="2266950"/>
            <a:ext cx="2438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learn to use software</a:t>
            </a:r>
          </a:p>
          <a:p>
            <a:r>
              <a:rPr lang="en-US" smtClean="0"/>
              <a:t>optimize workflow</a:t>
            </a:r>
          </a:p>
          <a:p>
            <a:r>
              <a:rPr lang="en-US" smtClean="0"/>
              <a:t>get science done</a:t>
            </a:r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1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RNA-Seq Overview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428750"/>
            <a:ext cx="7162800" cy="2117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/>
              <a:t>Harvard Chan Bioinformatics Core (HBC</a:t>
            </a:r>
            <a:r>
              <a:rPr lang="en-US" sz="2800" smtClean="0"/>
              <a:t>)</a:t>
            </a:r>
          </a:p>
          <a:p>
            <a:pPr algn="ctr">
              <a:lnSpc>
                <a:spcPct val="110000"/>
              </a:lnSpc>
            </a:pPr>
            <a:endParaRPr lang="en-US" sz="2800" smtClean="0"/>
          </a:p>
          <a:p>
            <a:r>
              <a:rPr lang="en-US" sz="2800"/>
              <a:t>http://bioinformatics.sph.harvard.edu/training</a:t>
            </a:r>
          </a:p>
          <a:p>
            <a:pPr algn="ctr"/>
            <a:endParaRPr lang="en-US" sz="1400"/>
          </a:p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9928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</p:spPr>
        <p:txBody>
          <a:bodyPr/>
          <a:lstStyle/>
          <a:p>
            <a:r>
              <a:rPr lang="en-US" smtClean="0"/>
              <a:t>RNA-Seq Overview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447675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>
                    <a:lumMod val="65000"/>
                  </a:schemeClr>
                </a:solidFill>
              </a:rPr>
              <a:t>hbctraining.github.io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/Intro-to-rnaseq-hpc-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</a:rPr>
              <a:t>O2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81300" y="819150"/>
            <a:ext cx="3581400" cy="304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Biological samples / Library prep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14700" y="1327150"/>
            <a:ext cx="2514600" cy="304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sequence reads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695700" y="1835150"/>
            <a:ext cx="1752600" cy="304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quality check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86100" y="2343150"/>
            <a:ext cx="2971800" cy="304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adapter/quality trimming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781300" y="2851150"/>
            <a:ext cx="3581400" cy="304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splice aware mapping to genome</a:t>
            </a: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781300" y="3359150"/>
            <a:ext cx="3581400" cy="304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count reads associated with genes</a:t>
            </a: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667000" y="3867150"/>
            <a:ext cx="3810000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statistical analysis</a:t>
            </a:r>
            <a:br>
              <a:rPr lang="en-US" smtClean="0"/>
            </a:br>
            <a:r>
              <a:rPr lang="en-US" smtClean="0"/>
              <a:t>identify differentially expressed genes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72000" y="11239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15811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0" y="21145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26479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0" y="31051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36385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05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RNA Prep</a:t>
            </a:r>
            <a:endParaRPr lang="en-US"/>
          </a:p>
        </p:txBody>
      </p:sp>
      <p:pic>
        <p:nvPicPr>
          <p:cNvPr id="4" name="Picture 3" descr="fig-rna-se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71550"/>
            <a:ext cx="4876800" cy="36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0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</p:spPr>
        <p:txBody>
          <a:bodyPr/>
          <a:lstStyle/>
          <a:p>
            <a:r>
              <a:rPr lang="en-US" smtClean="0"/>
              <a:t> Sequencing</a:t>
            </a:r>
            <a:endParaRPr lang="en-US"/>
          </a:p>
        </p:txBody>
      </p:sp>
      <p:pic>
        <p:nvPicPr>
          <p:cNvPr id="2" name="Picture 1" descr="NG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39" y="843588"/>
            <a:ext cx="5038522" cy="38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6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</p:spPr>
        <p:txBody>
          <a:bodyPr/>
          <a:lstStyle/>
          <a:p>
            <a:r>
              <a:rPr lang="en-US" smtClean="0"/>
              <a:t>RNA-Seq Overview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90800" y="447675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>
                    <a:lumMod val="65000"/>
                  </a:schemeClr>
                </a:solidFill>
              </a:rPr>
              <a:t>hbctraining.github.io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/Intro-to-rnaseq-hpc-</a:t>
            </a:r>
            <a:r>
              <a:rPr lang="en-US" sz="1600" smtClean="0">
                <a:solidFill>
                  <a:schemeClr val="bg1">
                    <a:lumMod val="65000"/>
                  </a:schemeClr>
                </a:solidFill>
              </a:rPr>
              <a:t>O2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81300" y="819150"/>
            <a:ext cx="3581400" cy="304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Biological samples / Library prep</a:t>
            </a: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314700" y="1327150"/>
            <a:ext cx="2514600" cy="304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sequence reads</a:t>
            </a: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695700" y="1835150"/>
            <a:ext cx="1752600" cy="304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quality check</a:t>
            </a: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086100" y="2343150"/>
            <a:ext cx="2971800" cy="304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adapter/quality trimming</a:t>
            </a: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781300" y="2851150"/>
            <a:ext cx="3581400" cy="304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splice aware mapping to genome</a:t>
            </a: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781300" y="3359150"/>
            <a:ext cx="3581400" cy="304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count reads associated with genes</a:t>
            </a: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667000" y="3867150"/>
            <a:ext cx="3810000" cy="609600"/>
          </a:xfrm>
          <a:prstGeom prst="roundRect">
            <a:avLst/>
          </a:prstGeom>
          <a:solidFill>
            <a:schemeClr val="accent3">
              <a:lumMod val="75000"/>
              <a:alpha val="3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statistical analysis</a:t>
            </a:r>
            <a:br>
              <a:rPr lang="en-US" smtClean="0"/>
            </a:br>
            <a:r>
              <a:rPr lang="en-US" smtClean="0"/>
              <a:t>identify differentially expressed genes</a:t>
            </a:r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572000" y="11239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572000" y="15811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72000" y="21145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72000" y="26479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572000" y="31051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572000" y="36385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62800" y="18859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FastQC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2800" y="23431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(trimmomatic)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2800" y="28765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62800" y="33337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subRead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6438900" y="3511550"/>
            <a:ext cx="647700" cy="6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6515100" y="3028950"/>
            <a:ext cx="647700" cy="6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096000" y="2502416"/>
            <a:ext cx="1028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562600" y="2045216"/>
            <a:ext cx="152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10400" y="13525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BioGrids Apps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4686" y="28468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Mapped Reads</a:t>
            </a:r>
            <a:endParaRPr lang="en-US"/>
          </a:p>
        </p:txBody>
      </p:sp>
      <p:pic>
        <p:nvPicPr>
          <p:cNvPr id="4" name="Picture 3" descr="igv_mov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19150"/>
            <a:ext cx="7620000" cy="397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74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 we will .....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en-US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mtClean="0"/>
              <a:t>Install software with BioGrids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mtClean="0"/>
              <a:t>Run an RNA-Seq workflow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mtClean="0"/>
              <a:t>Replicate above on AWS and laptop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5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 Results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IGV</a:t>
            </a:r>
          </a:p>
          <a:p>
            <a:pPr marL="0" indent="0">
              <a:buNone/>
            </a:pPr>
            <a:r>
              <a:rPr lang="en-US" smtClean="0"/>
              <a:t>1:    Genomes / Load Genome from File...   (chr1_MOV10.fa)</a:t>
            </a:r>
          </a:p>
          <a:p>
            <a:pPr marL="0" indent="0">
              <a:buNone/>
            </a:pPr>
            <a:r>
              <a:rPr lang="en-US" smtClean="0"/>
              <a:t>2:    File / Load from file...   (.gtf file)</a:t>
            </a:r>
          </a:p>
          <a:p>
            <a:pPr marL="0" indent="0">
              <a:buNone/>
            </a:pPr>
            <a:r>
              <a:rPr lang="en-US" smtClean="0"/>
              <a:t>3:    </a:t>
            </a:r>
            <a:r>
              <a:rPr lang="en-US"/>
              <a:t>File / Load from file...  </a:t>
            </a:r>
            <a:r>
              <a:rPr lang="en-US" smtClean="0"/>
              <a:t> ( .bam file)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9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kflow"/>
          <p:cNvSpPr txBox="1"/>
          <p:nvPr/>
        </p:nvSpPr>
        <p:spPr>
          <a:xfrm>
            <a:off x="1081943" y="2098946"/>
            <a:ext cx="2025070" cy="67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4000"/>
            </a:lvl1pPr>
          </a:lstStyle>
          <a:p>
            <a:r>
              <a:t>workflow</a:t>
            </a:r>
          </a:p>
        </p:txBody>
      </p:sp>
      <p:sp>
        <p:nvSpPr>
          <p:cNvPr id="8" name="Line"/>
          <p:cNvSpPr/>
          <p:nvPr/>
        </p:nvSpPr>
        <p:spPr>
          <a:xfrm flipV="1">
            <a:off x="3332001" y="2031504"/>
            <a:ext cx="1" cy="1143000"/>
          </a:xfrm>
          <a:prstGeom prst="line">
            <a:avLst/>
          </a:prstGeom>
          <a:ln w="63500">
            <a:solidFill>
              <a:srgbClr val="D6D5D5"/>
            </a:solidFill>
            <a:miter lim="400000"/>
          </a:ln>
        </p:spPr>
        <p:txBody>
          <a:bodyPr lIns="31887" tIns="31887" rIns="31887" bIns="31887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Line"/>
          <p:cNvSpPr/>
          <p:nvPr/>
        </p:nvSpPr>
        <p:spPr>
          <a:xfrm flipV="1">
            <a:off x="5698413" y="1968996"/>
            <a:ext cx="1" cy="1143000"/>
          </a:xfrm>
          <a:prstGeom prst="line">
            <a:avLst/>
          </a:prstGeom>
          <a:ln w="63500">
            <a:solidFill>
              <a:srgbClr val="D6D5D5"/>
            </a:solidFill>
            <a:miter lim="400000"/>
          </a:ln>
        </p:spPr>
        <p:txBody>
          <a:bodyPr lIns="31887" tIns="31887" rIns="31887" bIns="31887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software…"/>
          <p:cNvSpPr txBox="1"/>
          <p:nvPr/>
        </p:nvSpPr>
        <p:spPr>
          <a:xfrm>
            <a:off x="3726002" y="1955253"/>
            <a:ext cx="1910355" cy="129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pPr algn="l">
              <a:defRPr sz="4000"/>
            </a:pPr>
            <a:r>
              <a:t>software</a:t>
            </a:r>
          </a:p>
          <a:p>
            <a:pPr algn="l">
              <a:defRPr sz="4000"/>
            </a:pPr>
            <a:r>
              <a:t>stack</a:t>
            </a:r>
          </a:p>
        </p:txBody>
      </p:sp>
      <p:sp>
        <p:nvSpPr>
          <p:cNvPr id="12" name="compute…"/>
          <p:cNvSpPr txBox="1"/>
          <p:nvPr/>
        </p:nvSpPr>
        <p:spPr>
          <a:xfrm>
            <a:off x="6287906" y="1955253"/>
            <a:ext cx="2090693" cy="129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pPr algn="l">
              <a:defRPr sz="4000"/>
            </a:pPr>
            <a:r>
              <a:t>compute</a:t>
            </a:r>
          </a:p>
          <a:p>
            <a:pPr algn="l">
              <a:defRPr sz="4000"/>
            </a:pPr>
            <a:r>
              <a:t>resources</a:t>
            </a:r>
          </a:p>
        </p:txBody>
      </p:sp>
      <p:sp>
        <p:nvSpPr>
          <p:cNvPr id="16" name="DevOps with BioGrids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/>
          <a:lstStyle/>
          <a:p>
            <a:r>
              <a:t>DevOps with BioGrids</a:t>
            </a:r>
          </a:p>
        </p:txBody>
      </p:sp>
      <p:sp>
        <p:nvSpPr>
          <p:cNvPr id="17" name="bioinformatics"/>
          <p:cNvSpPr txBox="1"/>
          <p:nvPr/>
        </p:nvSpPr>
        <p:spPr>
          <a:xfrm>
            <a:off x="1137807" y="3499404"/>
            <a:ext cx="1468114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i="1">
                <a:solidFill>
                  <a:srgbClr val="5E5E5E"/>
                </a:solidFill>
              </a:defRPr>
            </a:lvl1pPr>
          </a:lstStyle>
          <a:p>
            <a:r>
              <a:t>bioinformatics</a:t>
            </a:r>
          </a:p>
        </p:txBody>
      </p:sp>
      <p:sp>
        <p:nvSpPr>
          <p:cNvPr id="18" name="BioGrids"/>
          <p:cNvSpPr txBox="1"/>
          <p:nvPr/>
        </p:nvSpPr>
        <p:spPr>
          <a:xfrm>
            <a:off x="4091297" y="3499404"/>
            <a:ext cx="904107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i="1">
                <a:solidFill>
                  <a:srgbClr val="5E5E5E"/>
                </a:solidFill>
              </a:defRPr>
            </a:lvl1pPr>
          </a:lstStyle>
          <a:p>
            <a:r>
              <a:t>BioGrids</a:t>
            </a:r>
          </a:p>
        </p:txBody>
      </p:sp>
      <p:sp>
        <p:nvSpPr>
          <p:cNvPr id="19" name="laptop…"/>
          <p:cNvSpPr txBox="1"/>
          <p:nvPr/>
        </p:nvSpPr>
        <p:spPr>
          <a:xfrm>
            <a:off x="6457356" y="3392069"/>
            <a:ext cx="886637" cy="895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pPr algn="l">
              <a:defRPr i="1">
                <a:solidFill>
                  <a:srgbClr val="5E5E5E"/>
                </a:solidFill>
              </a:defRPr>
            </a:pPr>
            <a:r>
              <a:t>laptop</a:t>
            </a:r>
          </a:p>
          <a:p>
            <a:pPr algn="l">
              <a:defRPr i="1">
                <a:solidFill>
                  <a:srgbClr val="5E5E5E"/>
                </a:solidFill>
              </a:defRPr>
            </a:pPr>
            <a:r>
              <a:t>HMS O2</a:t>
            </a:r>
          </a:p>
          <a:p>
            <a:pPr algn="l">
              <a:defRPr i="1">
                <a:solidFill>
                  <a:srgbClr val="5E5E5E"/>
                </a:solidFill>
              </a:defRPr>
            </a:pPr>
            <a:r>
              <a:rPr smtClean="0"/>
              <a:t>AWS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249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AWS Hands On</a:t>
            </a:r>
          </a:p>
        </p:txBody>
      </p:sp>
      <p:sp>
        <p:nvSpPr>
          <p:cNvPr id="10" name="Capsule Environment…"/>
          <p:cNvSpPr txBox="1">
            <a:spLocks/>
          </p:cNvSpPr>
          <p:nvPr/>
        </p:nvSpPr>
        <p:spPr>
          <a:xfrm>
            <a:off x="609600" y="1047750"/>
            <a:ext cx="7804547" cy="3429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https://sbgrid.signin.aws.amazon.com/console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username:       </a:t>
            </a:r>
            <a:r>
              <a:rPr lang="en-US" sz="2800" b="1"/>
              <a:t>workshop21</a:t>
            </a:r>
          </a:p>
          <a:p>
            <a:pPr marL="0" indent="0">
              <a:buNone/>
            </a:pPr>
            <a:r>
              <a:rPr lang="en-US"/>
              <a:t>password:        </a:t>
            </a:r>
            <a:r>
              <a:rPr lang="en-US" sz="2800" b="1"/>
              <a:t>Biogrids_Workshop1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9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evOps with BioGrids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AWS - </a:t>
            </a:r>
            <a:r>
              <a:rPr lang="en-US" u="sng"/>
              <a:t>A</a:t>
            </a:r>
            <a:r>
              <a:rPr lang="en-US"/>
              <a:t>mazon </a:t>
            </a:r>
            <a:r>
              <a:rPr lang="en-US" u="sng"/>
              <a:t>W</a:t>
            </a:r>
            <a:r>
              <a:rPr lang="en-US"/>
              <a:t>eb </a:t>
            </a:r>
            <a:r>
              <a:rPr lang="en-US" u="sng"/>
              <a:t>S</a:t>
            </a:r>
            <a:r>
              <a:rPr lang="en-US"/>
              <a:t>ervices</a:t>
            </a:r>
            <a:endParaRPr/>
          </a:p>
        </p:txBody>
      </p:sp>
      <p:pic>
        <p:nvPicPr>
          <p:cNvPr id="2" name="Picture 1" descr="Screen Shot 2019-05-15 at 7.3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19150"/>
            <a:ext cx="7848600" cy="38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0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WS CfnCluster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/>
          <a:lstStyle/>
          <a:p>
            <a:r>
              <a:rPr/>
              <a:t>AWS </a:t>
            </a:r>
            <a:r>
              <a:rPr lang="en-US" smtClean="0"/>
              <a:t>Parallel </a:t>
            </a:r>
            <a:r>
              <a:rPr smtClean="0"/>
              <a:t>Cluster</a:t>
            </a:r>
            <a:endParaRPr/>
          </a:p>
        </p:txBody>
      </p:sp>
      <p:sp>
        <p:nvSpPr>
          <p:cNvPr id="13" name="https://github.com/awslabs/cfncluster"/>
          <p:cNvSpPr txBox="1"/>
          <p:nvPr/>
        </p:nvSpPr>
        <p:spPr>
          <a:xfrm>
            <a:off x="2924426" y="1034810"/>
            <a:ext cx="3295149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rPr lang="en-US"/>
              <a:t>aws-parallelcluster.readthedocs.io</a:t>
            </a:r>
            <a:endParaRPr/>
          </a:p>
        </p:txBody>
      </p:sp>
      <p:pic>
        <p:nvPicPr>
          <p:cNvPr id="14" name="cluster.png" descr="clus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3653" y="1504950"/>
            <a:ext cx="3556695" cy="2319820"/>
          </a:xfrm>
          <a:prstGeom prst="rect">
            <a:avLst/>
          </a:prstGeom>
          <a:ln w="12700">
            <a:miter lim="400000"/>
          </a:ln>
          <a:effectLst>
            <a:outerShdw blurRad="63500" dist="169883" dir="2018812" rotWithShape="0">
              <a:srgbClr val="000000">
                <a:alpha val="23154"/>
              </a:srgbClr>
            </a:outerShdw>
          </a:effectLst>
        </p:spPr>
      </p:pic>
      <p:sp>
        <p:nvSpPr>
          <p:cNvPr id="15" name="scalable HPC cluster"/>
          <p:cNvSpPr txBox="1"/>
          <p:nvPr/>
        </p:nvSpPr>
        <p:spPr>
          <a:xfrm>
            <a:off x="2871877" y="4142661"/>
            <a:ext cx="3400246" cy="55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4800"/>
            </a:lvl1pPr>
          </a:lstStyle>
          <a:p>
            <a:r>
              <a:rPr sz="3200"/>
              <a:t>scalable HPC cluster</a:t>
            </a:r>
          </a:p>
        </p:txBody>
      </p:sp>
    </p:spTree>
    <p:extLst>
      <p:ext uri="{BB962C8B-B14F-4D97-AF65-F5344CB8AC3E}">
        <p14:creationId xmlns:p14="http://schemas.microsoft.com/office/powerpoint/2010/main" val="173305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42950"/>
            <a:ext cx="8686800" cy="857250"/>
          </a:xfrm>
        </p:spPr>
        <p:txBody>
          <a:bodyPr/>
          <a:lstStyle/>
          <a:p>
            <a:r>
              <a:rPr lang="en-US"/>
              <a:t>help@biogrids.org</a:t>
            </a:r>
          </a:p>
        </p:txBody>
      </p:sp>
      <p:sp>
        <p:nvSpPr>
          <p:cNvPr id="8" name="BioGrids is funded by the…"/>
          <p:cNvSpPr txBox="1"/>
          <p:nvPr/>
        </p:nvSpPr>
        <p:spPr>
          <a:xfrm>
            <a:off x="1905000" y="2343150"/>
            <a:ext cx="5339846" cy="141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lnSpc>
                <a:spcPct val="120000"/>
              </a:lnSpc>
            </a:pPr>
            <a:r>
              <a:t>BioGrids is funded by the </a:t>
            </a:r>
          </a:p>
          <a:p>
            <a:pPr>
              <a:lnSpc>
                <a:spcPct val="120000"/>
              </a:lnSpc>
            </a:pPr>
            <a:r>
              <a:t>Harvard Medical School </a:t>
            </a:r>
            <a:endParaRPr lang="en-US"/>
          </a:p>
          <a:p>
            <a:pPr>
              <a:lnSpc>
                <a:spcPct val="120000"/>
              </a:lnSpc>
            </a:pPr>
            <a:r>
              <a:t>Tools and Technologies Committee </a:t>
            </a:r>
          </a:p>
        </p:txBody>
      </p:sp>
    </p:spTree>
    <p:extLst>
      <p:ext uri="{BB962C8B-B14F-4D97-AF65-F5344CB8AC3E}">
        <p14:creationId xmlns:p14="http://schemas.microsoft.com/office/powerpoint/2010/main" val="152126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Resources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74295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ENCODE data files can be found here for CalTech RNA-Seq :</a:t>
            </a:r>
          </a:p>
          <a:p>
            <a:r>
              <a:rPr lang="en-US"/>
              <a:t>http://hgdownload.cse.ucsc.edu/goldenPath/hg19/encodeDCC/wgEncodeCaltechRnaSeq/</a:t>
            </a:r>
          </a:p>
          <a:p>
            <a:endParaRPr lang="en-US"/>
          </a:p>
          <a:p>
            <a:r>
              <a:rPr lang="en-US"/>
              <a:t>Use this bam file:  wgEncodeCaltechRnaSeqK562R1x75dAlignsRep1V2</a:t>
            </a:r>
          </a:p>
          <a:p>
            <a:endParaRPr lang="en-US"/>
          </a:p>
          <a:p>
            <a:r>
              <a:rPr lang="en-US"/>
              <a:t>Region of MOV10 gene:  chr1:113,214,934-113,243,900</a:t>
            </a:r>
          </a:p>
          <a:p>
            <a:endParaRPr lang="en-US"/>
          </a:p>
          <a:p>
            <a:r>
              <a:rPr lang="en-US"/>
              <a:t>How to download whole genome:</a:t>
            </a:r>
          </a:p>
          <a:p>
            <a:r>
              <a:rPr lang="en-US"/>
              <a:t> - UCSC ftp site:    hgdownload.cse.ucsc.edu</a:t>
            </a:r>
          </a:p>
          <a:p>
            <a:r>
              <a:rPr lang="en-US"/>
              <a:t> - UCSC web site:  http://hgdownload.cse.ucsc.edu/goldenPath/hg19/chromosomes/</a:t>
            </a:r>
          </a:p>
          <a:p>
            <a:r>
              <a:rPr lang="en-US"/>
              <a:t> - UCSC recommends using an ftp client for large file downloads</a:t>
            </a:r>
          </a:p>
          <a:p>
            <a:r>
              <a:rPr lang="en-US"/>
              <a:t> - chr1 is only 70M </a:t>
            </a:r>
          </a:p>
        </p:txBody>
      </p:sp>
    </p:spTree>
    <p:extLst>
      <p:ext uri="{BB962C8B-B14F-4D97-AF65-F5344CB8AC3E}">
        <p14:creationId xmlns:p14="http://schemas.microsoft.com/office/powerpoint/2010/main" val="320122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400" smtClean="0">
              <a:hlinkClick r:id="rId2"/>
            </a:endParaRPr>
          </a:p>
          <a:p>
            <a:pPr marL="0" indent="0">
              <a:buNone/>
            </a:pPr>
            <a:r>
              <a:rPr lang="en-US" sz="1400" u="sng" smtClean="0"/>
              <a:t>TRAINING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</a:rPr>
              <a:t>hbctraining.github.io/Intro-to-rnaseq-hpc-O2</a:t>
            </a:r>
          </a:p>
          <a:p>
            <a:pPr marL="0" indent="0">
              <a:buNone/>
            </a:pPr>
            <a:endParaRPr lang="en-US" sz="1400" smtClean="0"/>
          </a:p>
          <a:p>
            <a:pPr marL="0" indent="0">
              <a:buNone/>
            </a:pPr>
            <a:r>
              <a:rPr lang="en-US" sz="1400" u="sng" smtClean="0"/>
              <a:t>AWS</a:t>
            </a:r>
          </a:p>
          <a:p>
            <a:pPr marL="0" indent="0">
              <a:buNone/>
            </a:pPr>
            <a:r>
              <a:rPr lang="en-US" sz="1400"/>
              <a:t>https://aws.amazon.com/ec2/getting-</a:t>
            </a:r>
            <a:r>
              <a:rPr lang="en-US" sz="1400" smtClean="0"/>
              <a:t>started</a:t>
            </a:r>
          </a:p>
          <a:p>
            <a:pPr marL="0" indent="0">
              <a:buNone/>
            </a:pPr>
            <a:endParaRPr lang="en-US" sz="1400" smtClean="0"/>
          </a:p>
          <a:p>
            <a:pPr marL="0" indent="0">
              <a:buNone/>
            </a:pPr>
            <a:r>
              <a:rPr lang="en-US" sz="1400" u="sng" smtClean="0"/>
              <a:t>ENCODE</a:t>
            </a:r>
          </a:p>
          <a:p>
            <a:pPr marL="0" indent="0">
              <a:buNone/>
            </a:pPr>
            <a:r>
              <a:rPr lang="en-US" sz="1400"/>
              <a:t>https://</a:t>
            </a:r>
            <a:r>
              <a:rPr lang="en-US" sz="1400" smtClean="0"/>
              <a:t>www.encodeproject.org</a:t>
            </a: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sz="1400" u="sng" smtClean="0"/>
              <a:t>IMAGES</a:t>
            </a:r>
            <a:endParaRPr lang="en-US" sz="1400" u="sng" smtClean="0">
              <a:hlinkClick r:id="rId2"/>
            </a:endParaRPr>
          </a:p>
          <a:p>
            <a:pPr marL="0" indent="0">
              <a:buNone/>
            </a:pPr>
            <a:r>
              <a:rPr lang="en-US" sz="1400" smtClean="0"/>
              <a:t>https</a:t>
            </a:r>
            <a:r>
              <a:rPr lang="en-US" sz="1400"/>
              <a:t>://www.diagenode.com/en/categories/Library-preparation-for-RNA-</a:t>
            </a:r>
            <a:r>
              <a:rPr lang="en-US" sz="1400" smtClean="0"/>
              <a:t>seq</a:t>
            </a:r>
          </a:p>
          <a:p>
            <a:pPr marL="0" indent="0">
              <a:buNone/>
            </a:pPr>
            <a:r>
              <a:rPr lang="en-US" sz="1400"/>
              <a:t>https://</a:t>
            </a:r>
            <a:r>
              <a:rPr lang="en-US" sz="1400" smtClean="0"/>
              <a:t>rnaseq.uoregon.edu</a:t>
            </a:r>
            <a:endParaRPr lang="en-US" sz="1400"/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0424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oGrids on AWS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/>
          <a:lstStyle/>
          <a:p>
            <a:r>
              <a:t>BioGrids on AWS</a:t>
            </a:r>
          </a:p>
        </p:txBody>
      </p:sp>
      <p:pic>
        <p:nvPicPr>
          <p:cNvPr id="5" name="noun_253664_cc.png" descr="noun_253664_cc.png"/>
          <p:cNvPicPr>
            <a:picLocks noChangeAspect="1"/>
          </p:cNvPicPr>
          <p:nvPr/>
        </p:nvPicPr>
        <p:blipFill>
          <a:blip r:embed="rId2">
            <a:extLst/>
          </a:blip>
          <a:srcRect l="8774" t="12040" r="8774" b="29348"/>
          <a:stretch>
            <a:fillRect/>
          </a:stretch>
        </p:blipFill>
        <p:spPr>
          <a:xfrm>
            <a:off x="1206404" y="2504428"/>
            <a:ext cx="1877357" cy="1000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noun_510135_cc.png" descr="noun_510135_cc.png"/>
          <p:cNvPicPr>
            <a:picLocks noChangeAspect="1"/>
          </p:cNvPicPr>
          <p:nvPr/>
        </p:nvPicPr>
        <p:blipFill>
          <a:blip r:embed="rId3">
            <a:extLst/>
          </a:blip>
          <a:srcRect l="11732" t="15489" r="11732" b="29238"/>
          <a:stretch>
            <a:fillRect/>
          </a:stretch>
        </p:blipFill>
        <p:spPr>
          <a:xfrm>
            <a:off x="5388846" y="2221609"/>
            <a:ext cx="2426058" cy="13140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faithful laptop"/>
          <p:cNvSpPr txBox="1"/>
          <p:nvPr/>
        </p:nvSpPr>
        <p:spPr>
          <a:xfrm>
            <a:off x="1398901" y="1851877"/>
            <a:ext cx="1399009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faithful laptop</a:t>
            </a:r>
          </a:p>
        </p:txBody>
      </p:sp>
      <p:sp>
        <p:nvSpPr>
          <p:cNvPr id="12" name="AWS EC2 Instance"/>
          <p:cNvSpPr txBox="1"/>
          <p:nvPr/>
        </p:nvSpPr>
        <p:spPr>
          <a:xfrm>
            <a:off x="5411287" y="1851877"/>
            <a:ext cx="1757882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AWS EC2 Instance</a:t>
            </a:r>
          </a:p>
        </p:txBody>
      </p:sp>
    </p:spTree>
    <p:extLst>
      <p:ext uri="{BB962C8B-B14F-4D97-AF65-F5344CB8AC3E}">
        <p14:creationId xmlns:p14="http://schemas.microsoft.com/office/powerpoint/2010/main" val="225274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RNA-Seq Workflow</a:t>
            </a:r>
          </a:p>
        </p:txBody>
      </p:sp>
      <p:sp>
        <p:nvSpPr>
          <p:cNvPr id="10" name="Capsule Environment…"/>
          <p:cNvSpPr txBox="1">
            <a:spLocks/>
          </p:cNvSpPr>
          <p:nvPr/>
        </p:nvSpPr>
        <p:spPr>
          <a:xfrm>
            <a:off x="669727" y="1445266"/>
            <a:ext cx="7804547" cy="22529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/>
              <a:t>open a terminal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/>
              <a:t>open a browser:      </a:t>
            </a:r>
            <a:r>
              <a:rPr lang="en-US" smtClean="0"/>
              <a:t>biogrids.org/wiki/workshops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6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le Things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/>
          <a:lstStyle/>
          <a:p>
            <a:r>
              <a:t>Subtle Things</a:t>
            </a:r>
          </a:p>
        </p:txBody>
      </p:sp>
      <p:sp>
        <p:nvSpPr>
          <p:cNvPr id="5" name="Capsule Environment…"/>
          <p:cNvSpPr txBox="1">
            <a:spLocks/>
          </p:cNvSpPr>
          <p:nvPr/>
        </p:nvSpPr>
        <p:spPr>
          <a:xfrm>
            <a:off x="669727" y="1445266"/>
            <a:ext cx="7804547" cy="22529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Capsule Environment </a:t>
            </a:r>
          </a:p>
          <a:p>
            <a:r>
              <a:rPr lang="en-US" smtClean="0"/>
              <a:t>.bashrc / .profile  not changed</a:t>
            </a:r>
          </a:p>
          <a:p>
            <a:r>
              <a:rPr lang="en-US" smtClean="0"/>
              <a:t>binary installs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7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ttps://www.biostars.org/p/189261/:…"/>
          <p:cNvSpPr txBox="1"/>
          <p:nvPr/>
        </p:nvSpPr>
        <p:spPr>
          <a:xfrm>
            <a:off x="696423" y="923100"/>
            <a:ext cx="6843634" cy="618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pPr algn="l">
              <a:defRPr>
                <a:solidFill>
                  <a:srgbClr val="9C9C9C"/>
                </a:solidFill>
              </a:defRPr>
            </a:pPr>
            <a:r>
              <a:t>https://www.biostars.org/p/189261/:</a:t>
            </a:r>
          </a:p>
          <a:p>
            <a:pPr algn="l"/>
            <a:r>
              <a:t>This seems to be a bug when installing fastqc using apt-get install fastqc </a:t>
            </a:r>
          </a:p>
        </p:txBody>
      </p:sp>
      <p:sp>
        <p:nvSpPr>
          <p:cNvPr id="9" name="STARmanual.pdf…"/>
          <p:cNvSpPr txBox="1"/>
          <p:nvPr/>
        </p:nvSpPr>
        <p:spPr>
          <a:xfrm>
            <a:off x="741513" y="1666407"/>
            <a:ext cx="7706064" cy="895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887" tIns="31887" rIns="31887" bIns="31887" anchor="ctr">
            <a:spAutoFit/>
          </a:bodyPr>
          <a:lstStyle/>
          <a:p>
            <a:pPr algn="l">
              <a:defRPr>
                <a:solidFill>
                  <a:srgbClr val="9C9C9C"/>
                </a:solidFill>
              </a:defRPr>
            </a:pPr>
            <a:r>
              <a:t>STARmanual.pdf</a:t>
            </a:r>
          </a:p>
          <a:p>
            <a:pPr algn="l"/>
            <a:r>
              <a:t>….which creates problems for STAR compilation. One option to avoid this problem is to install gcc …….</a:t>
            </a:r>
          </a:p>
        </p:txBody>
      </p:sp>
      <p:sp>
        <p:nvSpPr>
          <p:cNvPr id="10" name="http://github.gersteinlab.org/exceRpt/…"/>
          <p:cNvSpPr txBox="1"/>
          <p:nvPr/>
        </p:nvSpPr>
        <p:spPr>
          <a:xfrm>
            <a:off x="771269" y="2659567"/>
            <a:ext cx="7433542" cy="172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887" tIns="31887" rIns="31887" bIns="31887" anchor="ctr">
            <a:spAutoFit/>
          </a:bodyPr>
          <a:lstStyle/>
          <a:p>
            <a:pPr algn="l">
              <a:defRPr>
                <a:solidFill>
                  <a:srgbClr val="9C9C9C"/>
                </a:solidFill>
              </a:defRPr>
            </a:pPr>
            <a:r>
              <a:rPr u="sng">
                <a:hlinkClick r:id="rId2"/>
              </a:rPr>
              <a:t>http://github.gersteinlab.org/exceRpt/</a:t>
            </a:r>
            <a:r>
              <a:t> </a:t>
            </a:r>
          </a:p>
          <a:p>
            <a:pPr algn="l"/>
            <a:r>
              <a:t>Manual Installation:</a:t>
            </a:r>
          </a:p>
          <a:p>
            <a:pPr algn="l"/>
            <a:endParaRPr/>
          </a:p>
          <a:p>
            <a:pPr algn="l"/>
            <a:r>
              <a:t>….generally not recommended … </a:t>
            </a:r>
            <a:r>
              <a:rPr>
                <a:solidFill>
                  <a:srgbClr val="929292"/>
                </a:solidFill>
              </a:rPr>
              <a:t>&lt;snip&gt; </a:t>
            </a:r>
            <a:r>
              <a:t> … instructions on how to install exceRpt and its various dependencies will [one day] be listed toward the bottom of this page.</a:t>
            </a:r>
          </a:p>
        </p:txBody>
      </p:sp>
      <p:sp>
        <p:nvSpPr>
          <p:cNvPr id="11" name="Avoid Time Sinks"/>
          <p:cNvSpPr txBox="1">
            <a:spLocks noGrp="1"/>
          </p:cNvSpPr>
          <p:nvPr>
            <p:ph type="title"/>
          </p:nvPr>
        </p:nvSpPr>
        <p:spPr>
          <a:xfrm>
            <a:off x="669727" y="-147439"/>
            <a:ext cx="7804547" cy="1138536"/>
          </a:xfrm>
          <a:prstGeom prst="rect">
            <a:avLst/>
          </a:prstGeom>
        </p:spPr>
        <p:txBody>
          <a:bodyPr/>
          <a:lstStyle/>
          <a:p>
            <a:r>
              <a:t>Avoid Time Sinks</a:t>
            </a:r>
          </a:p>
        </p:txBody>
      </p:sp>
    </p:spTree>
    <p:extLst>
      <p:ext uri="{BB962C8B-B14F-4D97-AF65-F5344CB8AC3E}">
        <p14:creationId xmlns:p14="http://schemas.microsoft.com/office/powerpoint/2010/main" val="186723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producible Research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/>
          <a:lstStyle/>
          <a:p>
            <a:r>
              <a:t>Reproducible Research</a:t>
            </a:r>
          </a:p>
        </p:txBody>
      </p:sp>
      <p:sp>
        <p:nvSpPr>
          <p:cNvPr id="36" name="$ STAR --sbapp:d…"/>
          <p:cNvSpPr txBox="1"/>
          <p:nvPr/>
        </p:nvSpPr>
        <p:spPr>
          <a:xfrm>
            <a:off x="457200" y="1276350"/>
            <a:ext cx="8648034" cy="2280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1887" tIns="31887" rIns="31887" bIns="31887" anchor="ctr">
            <a:spAutoFit/>
          </a:bodyPr>
          <a:lstStyle/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sz="1600"/>
              <a:t>$ STAR --sbapp:d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endParaRPr sz="1600"/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sz="1600"/>
              <a:t>Capsule:STAR using star version 2.5.3a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sz="1600"/>
              <a:t>  Version information for: /programs/i386-mac/star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endParaRPr sz="1600"/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sz="1600"/>
              <a:t>Default version:                    2.5.3a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sz="1600"/>
              <a:t>In-use version:                     2.5.3a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sz="1600"/>
              <a:t>Other available versions:           none 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sz="1600"/>
              <a:t>Overrides use this shell variable:  STAR_M</a:t>
            </a:r>
          </a:p>
        </p:txBody>
      </p:sp>
      <p:sp>
        <p:nvSpPr>
          <p:cNvPr id="37" name="Self Documenting"/>
          <p:cNvSpPr txBox="1"/>
          <p:nvPr/>
        </p:nvSpPr>
        <p:spPr>
          <a:xfrm>
            <a:off x="457200" y="971550"/>
            <a:ext cx="1724294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Self Documenting</a:t>
            </a:r>
          </a:p>
        </p:txBody>
      </p:sp>
      <p:sp>
        <p:nvSpPr>
          <p:cNvPr id="38" name="STAR     --sbapp:d…"/>
          <p:cNvSpPr txBox="1"/>
          <p:nvPr/>
        </p:nvSpPr>
        <p:spPr>
          <a:xfrm>
            <a:off x="457200" y="4095750"/>
            <a:ext cx="2411494" cy="55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sz="1600"/>
              <a:t> STAR     --sbapp:d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2500" b="0">
                <a:solidFill>
                  <a:srgbClr val="657B8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sz="1600"/>
              <a:t> samtools --sbapp:d</a:t>
            </a:r>
          </a:p>
        </p:txBody>
      </p:sp>
      <p:sp>
        <p:nvSpPr>
          <p:cNvPr id="39" name="Include in workflow:"/>
          <p:cNvSpPr txBox="1"/>
          <p:nvPr/>
        </p:nvSpPr>
        <p:spPr>
          <a:xfrm>
            <a:off x="457200" y="3714750"/>
            <a:ext cx="1974512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Include in workflow:</a:t>
            </a:r>
          </a:p>
        </p:txBody>
      </p:sp>
    </p:spTree>
    <p:extLst>
      <p:ext uri="{BB962C8B-B14F-4D97-AF65-F5344CB8AC3E}">
        <p14:creationId xmlns:p14="http://schemas.microsoft.com/office/powerpoint/2010/main" val="350017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fig File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/>
          <a:lstStyle/>
          <a:p>
            <a:r>
              <a:t>Config File</a:t>
            </a:r>
          </a:p>
        </p:txBody>
      </p:sp>
      <p:sp>
        <p:nvSpPr>
          <p:cNvPr id="33" name="[installer]…"/>
          <p:cNvSpPr txBox="1"/>
          <p:nvPr/>
        </p:nvSpPr>
        <p:spPr>
          <a:xfrm>
            <a:off x="457200" y="1200150"/>
            <a:ext cx="7168906" cy="2834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3200" b="0">
                <a:latin typeface="Menlo"/>
                <a:ea typeface="Menlo"/>
                <a:cs typeface="Menlo"/>
                <a:sym typeface="Menlo"/>
              </a:defRPr>
            </a:pPr>
            <a:r>
              <a:rPr sz="2000"/>
              <a:t>[installer]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3200" b="0">
                <a:latin typeface="Menlo"/>
                <a:ea typeface="Menlo"/>
                <a:cs typeface="Menlo"/>
                <a:sym typeface="Menlo"/>
              </a:defRPr>
            </a:pPr>
            <a:r>
              <a:rPr sz="2000"/>
              <a:t>site = biogrid-production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3200" b="0">
                <a:latin typeface="Menlo"/>
                <a:ea typeface="Menlo"/>
                <a:cs typeface="Menlo"/>
                <a:sym typeface="Menlo"/>
              </a:defRPr>
            </a:pPr>
            <a:r>
              <a:rPr sz="2000"/>
              <a:t>key = 70rYFBTDnmCr93VUklfbf1s3M4jdyC9bFVYHew==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3200" b="0">
                <a:latin typeface="Menlo"/>
                <a:ea typeface="Menlo"/>
                <a:cs typeface="Menlo"/>
                <a:sym typeface="Menlo"/>
              </a:defRPr>
            </a:pPr>
            <a:r>
              <a:rPr sz="2000"/>
              <a:t>user = jvincent1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3200" b="0">
                <a:latin typeface="Menlo"/>
                <a:ea typeface="Menlo"/>
                <a:cs typeface="Menlo"/>
                <a:sym typeface="Menlo"/>
              </a:defRPr>
            </a:pPr>
            <a:endParaRPr sz="2000"/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3200" b="0">
                <a:latin typeface="Menlo"/>
                <a:ea typeface="Menlo"/>
                <a:cs typeface="Menlo"/>
                <a:sym typeface="Menlo"/>
              </a:defRPr>
            </a:pPr>
            <a:r>
              <a:rPr sz="2000"/>
              <a:t>[packages]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3200" b="0">
                <a:latin typeface="Menlo"/>
                <a:ea typeface="Menlo"/>
                <a:cs typeface="Menlo"/>
                <a:sym typeface="Menlo"/>
              </a:defRPr>
            </a:pPr>
            <a:r>
              <a:rPr sz="2000"/>
              <a:t>star@2.5.3a = i386-mac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3200" b="0">
                <a:latin typeface="Menlo"/>
                <a:ea typeface="Menlo"/>
                <a:cs typeface="Menlo"/>
                <a:sym typeface="Menlo"/>
              </a:defRPr>
            </a:pPr>
            <a:r>
              <a:rPr sz="2000"/>
              <a:t>samtools@1.5 = i386-mac</a:t>
            </a:r>
          </a:p>
          <a:p>
            <a:pPr defTabSz="7972">
              <a:tabLst>
                <a:tab pos="223210" algn="l"/>
                <a:tab pos="446420" algn="l"/>
                <a:tab pos="669630" algn="l"/>
                <a:tab pos="892840" algn="l"/>
                <a:tab pos="1116051" algn="l"/>
                <a:tab pos="1339261" algn="l"/>
                <a:tab pos="1562471" algn="l"/>
                <a:tab pos="1785681" algn="l"/>
                <a:tab pos="2008891" algn="l"/>
                <a:tab pos="2232101" algn="l"/>
                <a:tab pos="2455311" algn="l"/>
                <a:tab pos="2678521" algn="l"/>
              </a:tabLst>
              <a:defRPr sz="3200" b="0">
                <a:latin typeface="Menlo"/>
                <a:ea typeface="Menlo"/>
                <a:cs typeface="Menlo"/>
                <a:sym typeface="Menlo"/>
              </a:defRPr>
            </a:pPr>
            <a:r>
              <a:rPr sz="2000"/>
              <a:t>igv@2.4.10 = i386-mac</a:t>
            </a:r>
          </a:p>
        </p:txBody>
      </p:sp>
    </p:spTree>
    <p:extLst>
      <p:ext uri="{BB962C8B-B14F-4D97-AF65-F5344CB8AC3E}">
        <p14:creationId xmlns:p14="http://schemas.microsoft.com/office/powerpoint/2010/main" val="40325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his Is Handy"/>
          <p:cNvSpPr txBox="1">
            <a:spLocks/>
          </p:cNvSpPr>
          <p:nvPr/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US" sz="3600" b="0" kern="1200" cap="none" baseline="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This Is Handy</a:t>
            </a:r>
            <a:endParaRPr lang="en-US"/>
          </a:p>
        </p:txBody>
      </p:sp>
      <p:pic>
        <p:nvPicPr>
          <p:cNvPr id="25" name="noun_253664_cc.png" descr="noun_253664_cc.png"/>
          <p:cNvPicPr>
            <a:picLocks noChangeAspect="1"/>
          </p:cNvPicPr>
          <p:nvPr/>
        </p:nvPicPr>
        <p:blipFill>
          <a:blip r:embed="rId2">
            <a:extLst/>
          </a:blip>
          <a:srcRect l="8774" t="12040" r="8774" b="29348"/>
          <a:stretch>
            <a:fillRect/>
          </a:stretch>
        </p:blipFill>
        <p:spPr>
          <a:xfrm>
            <a:off x="1206404" y="2504428"/>
            <a:ext cx="1877357" cy="1000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noun_510135_cc.png" descr="noun_510135_cc.png"/>
          <p:cNvPicPr>
            <a:picLocks noChangeAspect="1"/>
          </p:cNvPicPr>
          <p:nvPr/>
        </p:nvPicPr>
        <p:blipFill>
          <a:blip r:embed="rId3">
            <a:extLst/>
          </a:blip>
          <a:srcRect l="11732" t="15489" r="11732" b="29238"/>
          <a:stretch>
            <a:fillRect/>
          </a:stretch>
        </p:blipFill>
        <p:spPr>
          <a:xfrm>
            <a:off x="5388846" y="2221609"/>
            <a:ext cx="2426058" cy="1314047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biogrids save mysetup.txt"/>
          <p:cNvSpPr txBox="1"/>
          <p:nvPr/>
        </p:nvSpPr>
        <p:spPr>
          <a:xfrm>
            <a:off x="791432" y="3700322"/>
            <a:ext cx="2465144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biogrids save mysetup.txt</a:t>
            </a:r>
          </a:p>
        </p:txBody>
      </p:sp>
      <p:sp>
        <p:nvSpPr>
          <p:cNvPr id="28" name="biogrids reactivate mysetup.txt"/>
          <p:cNvSpPr txBox="1"/>
          <p:nvPr/>
        </p:nvSpPr>
        <p:spPr>
          <a:xfrm>
            <a:off x="5105518" y="3700322"/>
            <a:ext cx="2988274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biogrids reactivate mysetup.txt</a:t>
            </a:r>
          </a:p>
        </p:txBody>
      </p:sp>
      <p:sp>
        <p:nvSpPr>
          <p:cNvPr id="29" name="faithful laptop"/>
          <p:cNvSpPr txBox="1"/>
          <p:nvPr/>
        </p:nvSpPr>
        <p:spPr>
          <a:xfrm>
            <a:off x="1398901" y="1851877"/>
            <a:ext cx="1399009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faithful laptop</a:t>
            </a:r>
          </a:p>
        </p:txBody>
      </p:sp>
      <p:sp>
        <p:nvSpPr>
          <p:cNvPr id="30" name="new workstation"/>
          <p:cNvSpPr txBox="1"/>
          <p:nvPr/>
        </p:nvSpPr>
        <p:spPr>
          <a:xfrm>
            <a:off x="5712598" y="1851877"/>
            <a:ext cx="1641338" cy="3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t>new workstation</a:t>
            </a:r>
          </a:p>
        </p:txBody>
      </p:sp>
    </p:spTree>
    <p:extLst>
      <p:ext uri="{BB962C8B-B14F-4D97-AF65-F5344CB8AC3E}">
        <p14:creationId xmlns:p14="http://schemas.microsoft.com/office/powerpoint/2010/main" val="132991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ms_16-9_standard_0117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hms_16-9_standard_01172018.potx</Template>
  <TotalTime>5609</TotalTime>
  <Words>730</Words>
  <Application>Microsoft Macintosh PowerPoint</Application>
  <PresentationFormat>On-screen Show (16:9)</PresentationFormat>
  <Paragraphs>179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hms_16-9_standard_01172018</vt:lpstr>
      <vt:lpstr>Using BioGrids  for RNA-Seq on AWS and Your Laptop</vt:lpstr>
      <vt:lpstr>Today we will .....</vt:lpstr>
      <vt:lpstr>BioGrids on AWS</vt:lpstr>
      <vt:lpstr>RNA-Seq Workflow</vt:lpstr>
      <vt:lpstr>Subtle Things</vt:lpstr>
      <vt:lpstr>Avoid Time Sinks</vt:lpstr>
      <vt:lpstr>Reproducible Research</vt:lpstr>
      <vt:lpstr>Config File</vt:lpstr>
      <vt:lpstr>PowerPoint Presentation</vt:lpstr>
      <vt:lpstr>BioGrids is Portable</vt:lpstr>
      <vt:lpstr>PowerPoint Presentation</vt:lpstr>
      <vt:lpstr>BioGrids Consortium</vt:lpstr>
      <vt:lpstr>Why BioGrids?</vt:lpstr>
      <vt:lpstr>RNA-Seq Overview</vt:lpstr>
      <vt:lpstr>RNA-Seq Overview</vt:lpstr>
      <vt:lpstr>RNA Prep</vt:lpstr>
      <vt:lpstr> Sequencing</vt:lpstr>
      <vt:lpstr>RNA-Seq Overview</vt:lpstr>
      <vt:lpstr>Mapped Reads</vt:lpstr>
      <vt:lpstr>Check Results</vt:lpstr>
      <vt:lpstr>DevOps with BioGrids</vt:lpstr>
      <vt:lpstr>AWS Hands On</vt:lpstr>
      <vt:lpstr>AWS - Amazon Web Services</vt:lpstr>
      <vt:lpstr>AWS Parallel Cluster</vt:lpstr>
      <vt:lpstr>help@biogrids.org</vt:lpstr>
      <vt:lpstr>Additional Resources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Durkee, Beth</dc:creator>
  <cp:lastModifiedBy>asd</cp:lastModifiedBy>
  <cp:revision>113</cp:revision>
  <dcterms:created xsi:type="dcterms:W3CDTF">2017-01-30T14:55:05Z</dcterms:created>
  <dcterms:modified xsi:type="dcterms:W3CDTF">2019-07-25T12:49:49Z</dcterms:modified>
</cp:coreProperties>
</file>